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71"/>
  </p:notesMasterIdLst>
  <p:sldIdLst>
    <p:sldId id="257" r:id="rId5"/>
    <p:sldId id="258" r:id="rId6"/>
    <p:sldId id="399" r:id="rId7"/>
    <p:sldId id="400" r:id="rId8"/>
    <p:sldId id="419" r:id="rId9"/>
    <p:sldId id="259" r:id="rId10"/>
    <p:sldId id="420" r:id="rId11"/>
    <p:sldId id="310" r:id="rId12"/>
    <p:sldId id="395" r:id="rId13"/>
    <p:sldId id="424" r:id="rId14"/>
    <p:sldId id="260" r:id="rId15"/>
    <p:sldId id="422" r:id="rId16"/>
    <p:sldId id="311" r:id="rId17"/>
    <p:sldId id="396" r:id="rId18"/>
    <p:sldId id="261" r:id="rId19"/>
    <p:sldId id="423" r:id="rId20"/>
    <p:sldId id="268" r:id="rId21"/>
    <p:sldId id="398" r:id="rId22"/>
    <p:sldId id="429" r:id="rId23"/>
    <p:sldId id="430" r:id="rId24"/>
    <p:sldId id="431" r:id="rId25"/>
    <p:sldId id="404" r:id="rId26"/>
    <p:sldId id="414" r:id="rId27"/>
    <p:sldId id="263" r:id="rId28"/>
    <p:sldId id="323" r:id="rId29"/>
    <p:sldId id="394" r:id="rId30"/>
    <p:sldId id="433" r:id="rId31"/>
    <p:sldId id="434" r:id="rId32"/>
    <p:sldId id="298" r:id="rId33"/>
    <p:sldId id="408" r:id="rId34"/>
    <p:sldId id="435" r:id="rId35"/>
    <p:sldId id="437" r:id="rId36"/>
    <p:sldId id="304" r:id="rId37"/>
    <p:sldId id="411" r:id="rId38"/>
    <p:sldId id="412" r:id="rId39"/>
    <p:sldId id="324" r:id="rId40"/>
    <p:sldId id="335" r:id="rId41"/>
    <p:sldId id="334" r:id="rId42"/>
    <p:sldId id="312" r:id="rId43"/>
    <p:sldId id="322" r:id="rId44"/>
    <p:sldId id="314" r:id="rId45"/>
    <p:sldId id="315" r:id="rId46"/>
    <p:sldId id="274" r:id="rId47"/>
    <p:sldId id="428" r:id="rId48"/>
    <p:sldId id="316" r:id="rId49"/>
    <p:sldId id="317" r:id="rId50"/>
    <p:sldId id="410" r:id="rId51"/>
    <p:sldId id="319" r:id="rId52"/>
    <p:sldId id="432" r:id="rId53"/>
    <p:sldId id="282" r:id="rId54"/>
    <p:sldId id="283" r:id="rId55"/>
    <p:sldId id="320" r:id="rId56"/>
    <p:sldId id="425" r:id="rId57"/>
    <p:sldId id="426" r:id="rId58"/>
    <p:sldId id="287" r:id="rId59"/>
    <p:sldId id="307" r:id="rId60"/>
    <p:sldId id="288" r:id="rId61"/>
    <p:sldId id="289" r:id="rId62"/>
    <p:sldId id="332" r:id="rId63"/>
    <p:sldId id="296" r:id="rId64"/>
    <p:sldId id="306" r:id="rId65"/>
    <p:sldId id="308" r:id="rId66"/>
    <p:sldId id="309" r:id="rId67"/>
    <p:sldId id="405" r:id="rId68"/>
    <p:sldId id="406" r:id="rId69"/>
    <p:sldId id="413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982144-43C0-25BD-E1D2-7EAF211E6263}" v="102" dt="2021-03-20T20:53:55.634"/>
    <p1510:client id="{12423F75-21DA-90E7-7A55-4ABD34CFB298}" v="42" dt="2021-03-20T20:45:21.996"/>
    <p1510:client id="{B8B8A669-1D23-4ECB-B9DC-0D046FC5315D}" v="335" dt="2021-03-20T21:44:48.980"/>
    <p1510:client id="{C2D2540E-E1E0-4567-AB20-308EC3D51243}" v="7" dt="2019-03-07T20:57:03.8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>
      <p:cViewPr varScale="1">
        <p:scale>
          <a:sx n="125" d="100"/>
          <a:sy n="125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0453A-6FBF-48F4-912C-07CA1F12549E}" type="datetimeFigureOut">
              <a:rPr lang="pl-PL" smtClean="0"/>
              <a:pPr/>
              <a:t>22.03.2021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9B29A-B320-4ACC-9328-38F974BAC9B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9B29A-B320-4ACC-9328-38F974BAC9B6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118065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22.03.2021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106290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957997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859717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8036684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2554419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976361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9376993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618156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950774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698766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008463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22.03.2021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88950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22.03.2021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720040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22.03.2021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163627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125413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322536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6221E02-25CB-4963-84BC-0813985E7D90}" type="datetimeFigureOut">
              <a:rPr lang="pl-PL" smtClean="0"/>
              <a:pPr/>
              <a:t>22.03.2021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4616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png"/><Relationship Id="rId4" Type="http://schemas.openxmlformats.org/officeDocument/2006/relationships/image" Target="../media/image2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08" y="1808254"/>
            <a:ext cx="6184392" cy="4581144"/>
          </a:xfrm>
          <a:prstGeom prst="rect">
            <a:avLst/>
          </a:prstGeom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-1035496"/>
            <a:ext cx="9144000" cy="3571900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hangingPunct="1"/>
            <a:br>
              <a:rPr lang="pl-PL" sz="3300" b="1" i="1" cap="none" dirty="0">
                <a:ln/>
                <a:solidFill>
                  <a:schemeClr val="accent4"/>
                </a:solidFill>
                <a:latin typeface="Georgia" pitchFamily="18" charset="0"/>
                <a:cs typeface="Times New Roman" pitchFamily="18" charset="0"/>
              </a:rPr>
            </a:br>
            <a:br>
              <a:rPr lang="pl-PL" sz="3300" b="1" i="1" cap="none" dirty="0">
                <a:ln/>
                <a:solidFill>
                  <a:schemeClr val="accent4"/>
                </a:solidFill>
                <a:latin typeface="Georgia" pitchFamily="18" charset="0"/>
                <a:cs typeface="Times New Roman" pitchFamily="18" charset="0"/>
              </a:rPr>
            </a:br>
            <a:br>
              <a:rPr lang="pl-PL" sz="3300" b="1" i="1" cap="none" dirty="0">
                <a:ln/>
                <a:solidFill>
                  <a:schemeClr val="accent4"/>
                </a:solidFill>
                <a:latin typeface="Georgia" pitchFamily="18" charset="0"/>
                <a:cs typeface="Times New Roman" pitchFamily="18" charset="0"/>
              </a:rPr>
            </a:br>
            <a:r>
              <a:rPr lang="pl-PL" sz="3300" b="1" i="1" cap="none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eorgia" pitchFamily="18" charset="0"/>
                <a:cs typeface="Times New Roman" pitchFamily="18" charset="0"/>
              </a:rPr>
              <a:t>I LICEUM OGÓLNOKSZTAŁCĄCE</a:t>
            </a:r>
            <a:br>
              <a:rPr lang="pl-PL" sz="3300" b="1" i="1" cap="none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eorgia" pitchFamily="18" charset="0"/>
                <a:cs typeface="Times New Roman" pitchFamily="18" charset="0"/>
              </a:rPr>
            </a:br>
            <a:r>
              <a:rPr lang="pl-PL" sz="3300" b="1" i="1" cap="none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eorgia" pitchFamily="18" charset="0"/>
                <a:cs typeface="Times New Roman" pitchFamily="18" charset="0"/>
              </a:rPr>
              <a:t> im. Powstańców Śląskich</a:t>
            </a:r>
            <a:br>
              <a:rPr lang="pl-PL" sz="3300" b="1" i="1" cap="none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eorgia" pitchFamily="18" charset="0"/>
                <a:cs typeface="Times New Roman" pitchFamily="18" charset="0"/>
              </a:rPr>
            </a:br>
            <a:r>
              <a:rPr lang="pl-PL" sz="3300" b="1" i="1" cap="none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eorgia" pitchFamily="18" charset="0"/>
                <a:cs typeface="Times New Roman" pitchFamily="18" charset="0"/>
              </a:rPr>
              <a:t>W BYSTRZYCY KŁODZKIEJ</a:t>
            </a:r>
            <a:br>
              <a:rPr lang="pl-PL" sz="3300" b="1" i="1" cap="none" dirty="0">
                <a:ln/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</a:br>
            <a:br>
              <a:rPr lang="pl-PL" sz="3300" b="1" i="1" cap="none" dirty="0">
                <a:ln/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</a:br>
            <a:endParaRPr lang="pl-PL" sz="3300" b="1" i="1" cap="none" dirty="0">
              <a:ln/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552165"/>
            <a:ext cx="1196752" cy="1196752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209" y="1902322"/>
            <a:ext cx="1154491" cy="126816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351926"/>
            <a:ext cx="1252592" cy="144641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697" y="2045633"/>
            <a:ext cx="2016224" cy="82180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Uczymy się Fotografować ….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06790"/>
            <a:ext cx="3944938" cy="2629958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pozować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1399117"/>
            <a:ext cx="3956050" cy="2637366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077072"/>
            <a:ext cx="3923928" cy="261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462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3059832" y="578279"/>
            <a:ext cx="5943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Lubisz cyferki?</a:t>
            </a:r>
          </a:p>
          <a:p>
            <a:pPr algn="ctr">
              <a:spcBef>
                <a:spcPct val="50000"/>
              </a:spcBef>
            </a:pPr>
            <a:r>
              <a:rPr lang="pl-PL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Wolisz myśleć niż zapamiętywać? </a:t>
            </a:r>
          </a:p>
        </p:txBody>
      </p:sp>
      <p:pic>
        <p:nvPicPr>
          <p:cNvPr id="23556" name="Obraz 4" descr="stock-photo-41647336-i-can-t-solve-thi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861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rostokąt 1"/>
          <p:cNvSpPr/>
          <p:nvPr/>
        </p:nvSpPr>
        <p:spPr>
          <a:xfrm>
            <a:off x="323528" y="3284984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lvl="0" algn="ctr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pl-PL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Profil </a:t>
            </a:r>
            <a:r>
              <a:rPr lang="pl-PL" sz="2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matematyczno</a:t>
            </a:r>
            <a:r>
              <a:rPr lang="pl-PL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fizyczny z rozszerzonym językiem angielskim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533400" y="533400"/>
            <a:ext cx="7062936" cy="3327648"/>
          </a:xfrm>
        </p:spPr>
        <p:txBody>
          <a:bodyPr/>
          <a:lstStyle/>
          <a:p>
            <a:r>
              <a:rPr lang="pl-PL" dirty="0" err="1"/>
              <a:t>ff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5229200"/>
            <a:ext cx="7821846" cy="144487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24309AB9-AAFF-4FFA-A905-D1053FF0518D}"/>
              </a:ext>
            </a:extLst>
          </p:cNvPr>
          <p:cNvSpPr txBox="1"/>
          <p:nvPr/>
        </p:nvSpPr>
        <p:spPr>
          <a:xfrm>
            <a:off x="755576" y="260648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 </a:t>
            </a:r>
            <a:r>
              <a:rPr lang="pl-P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matematyczno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fizyczny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rozszerzonym językiem angielskim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2761176-401F-477B-BAAD-ABAC94C648F0}"/>
              </a:ext>
            </a:extLst>
          </p:cNvPr>
          <p:cNvSpPr/>
          <p:nvPr/>
        </p:nvSpPr>
        <p:spPr>
          <a:xfrm>
            <a:off x="467544" y="126963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Przedmioty wiodące: </a:t>
            </a:r>
            <a:br>
              <a:rPr lang="pl-PL" i="1" dirty="0">
                <a:solidFill>
                  <a:prstClr val="white"/>
                </a:solidFill>
                <a:latin typeface="Georgia" pitchFamily="18" charset="0"/>
              </a:rPr>
            </a:br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839DDEA-E148-45E3-AFCD-CA92221CD75A}"/>
              </a:ext>
            </a:extLst>
          </p:cNvPr>
          <p:cNvSpPr/>
          <p:nvPr/>
        </p:nvSpPr>
        <p:spPr>
          <a:xfrm>
            <a:off x="594753" y="2924944"/>
            <a:ext cx="1925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Do wyboru: 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5A23707D-2AE9-4F8C-ABDD-8066C4AA3D9B}"/>
              </a:ext>
            </a:extLst>
          </p:cNvPr>
          <p:cNvSpPr txBox="1">
            <a:spLocks/>
          </p:cNvSpPr>
          <p:nvPr/>
        </p:nvSpPr>
        <p:spPr>
          <a:xfrm>
            <a:off x="899592" y="3617357"/>
            <a:ext cx="2088232" cy="59699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Język angielski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918598F5-59A2-49AC-ADD8-AA39B13CD371}"/>
              </a:ext>
            </a:extLst>
          </p:cNvPr>
          <p:cNvSpPr txBox="1">
            <a:spLocks/>
          </p:cNvSpPr>
          <p:nvPr/>
        </p:nvSpPr>
        <p:spPr>
          <a:xfrm>
            <a:off x="3455876" y="3617357"/>
            <a:ext cx="2088232" cy="60430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Geografia </a:t>
            </a:r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0394DC0A-8CA1-4E6E-A189-7A78FFAF8BD3}"/>
              </a:ext>
            </a:extLst>
          </p:cNvPr>
          <p:cNvSpPr txBox="1">
            <a:spLocks/>
          </p:cNvSpPr>
          <p:nvPr/>
        </p:nvSpPr>
        <p:spPr>
          <a:xfrm>
            <a:off x="6012160" y="3617357"/>
            <a:ext cx="2088232" cy="59699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Informatyka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569C2F96-6930-4A7E-A022-81D25E2B0ED6}"/>
              </a:ext>
            </a:extLst>
          </p:cNvPr>
          <p:cNvSpPr txBox="1">
            <a:spLocks/>
          </p:cNvSpPr>
          <p:nvPr/>
        </p:nvSpPr>
        <p:spPr>
          <a:xfrm>
            <a:off x="1709428" y="1859878"/>
            <a:ext cx="2088232" cy="86409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200" dirty="0"/>
              <a:t>Matematyka</a:t>
            </a: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0979B63A-BB1D-45AC-ADA8-0EF9C1C99DCC}"/>
              </a:ext>
            </a:extLst>
          </p:cNvPr>
          <p:cNvSpPr txBox="1">
            <a:spLocks/>
          </p:cNvSpPr>
          <p:nvPr/>
        </p:nvSpPr>
        <p:spPr>
          <a:xfrm>
            <a:off x="4287064" y="1829303"/>
            <a:ext cx="2088232" cy="86409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200" dirty="0"/>
              <a:t>Fizyka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42" y="4768160"/>
            <a:ext cx="2457203" cy="184482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97152"/>
            <a:ext cx="2480435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0810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Obraz 4" descr="12208380_1099287263422678_595740914776175209_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620688"/>
            <a:ext cx="32861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Obraz 5" descr="13434822_1246196878731715_4517711277511354748_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085" y="3410850"/>
            <a:ext cx="3143272" cy="2857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DSC_08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1196752"/>
            <a:ext cx="5221814" cy="360039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084" y="5373216"/>
            <a:ext cx="5301566" cy="97932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2" y="197061"/>
            <a:ext cx="2408129" cy="98154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10" y="0"/>
            <a:ext cx="4475989" cy="335699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4956043" cy="37170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61101"/>
            <a:ext cx="4379979" cy="328498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00159" y="5203593"/>
            <a:ext cx="5726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Budujemy roboty najlepsze w regionie </a:t>
            </a:r>
          </a:p>
          <a:p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Wałbrzyska Specjalna Strefa Ekonomiczna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82392"/>
            <a:ext cx="1832065" cy="7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3309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71802" cy="228601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055758" y="51206"/>
            <a:ext cx="57864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3200" b="1" i="1" u="sng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pl-PL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Chcesz zaprzyjaźnić się </a:t>
            </a:r>
            <a:br>
              <a:rPr lang="pl-PL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pantofelkiem?</a:t>
            </a:r>
          </a:p>
          <a:p>
            <a:pPr algn="ctr"/>
            <a:r>
              <a:rPr lang="pl-PL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Lubisz eksperymenty? </a:t>
            </a:r>
          </a:p>
        </p:txBody>
      </p:sp>
      <p:sp>
        <p:nvSpPr>
          <p:cNvPr id="2" name="Prostokąt 1"/>
          <p:cNvSpPr/>
          <p:nvPr/>
        </p:nvSpPr>
        <p:spPr>
          <a:xfrm>
            <a:off x="323528" y="3356992"/>
            <a:ext cx="7992888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pl-PL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Profil </a:t>
            </a:r>
            <a:r>
              <a:rPr lang="pl-PL" sz="30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biologiczno</a:t>
            </a:r>
            <a:r>
              <a:rPr lang="pl-PL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– chemiczny</a:t>
            </a:r>
          </a:p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pl-PL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z rozszerzonym językiem angielskim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5229200"/>
            <a:ext cx="7821846" cy="144487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24309AB9-AAFF-4FFA-A905-D1053FF0518D}"/>
              </a:ext>
            </a:extLst>
          </p:cNvPr>
          <p:cNvSpPr txBox="1"/>
          <p:nvPr/>
        </p:nvSpPr>
        <p:spPr>
          <a:xfrm>
            <a:off x="755576" y="260648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 biologiczno-chemiczny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rozszerzonym językiem angielskim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2761176-401F-477B-BAAD-ABAC94C648F0}"/>
              </a:ext>
            </a:extLst>
          </p:cNvPr>
          <p:cNvSpPr/>
          <p:nvPr/>
        </p:nvSpPr>
        <p:spPr>
          <a:xfrm>
            <a:off x="467544" y="126963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Przedmioty wiodące: </a:t>
            </a:r>
            <a:br>
              <a:rPr lang="pl-PL" i="1" dirty="0">
                <a:solidFill>
                  <a:prstClr val="white"/>
                </a:solidFill>
                <a:latin typeface="Georgia" pitchFamily="18" charset="0"/>
              </a:rPr>
            </a:br>
            <a:endParaRPr lang="pl-PL" dirty="0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EA60EC8C-4B6F-4078-855A-7E3FBA290310}"/>
              </a:ext>
            </a:extLst>
          </p:cNvPr>
          <p:cNvSpPr txBox="1">
            <a:spLocks/>
          </p:cNvSpPr>
          <p:nvPr/>
        </p:nvSpPr>
        <p:spPr>
          <a:xfrm>
            <a:off x="1836930" y="2008294"/>
            <a:ext cx="1889444" cy="72356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400" dirty="0"/>
              <a:t>Biologia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1C80992-FF6B-4B79-897C-9AD071DA0184}"/>
              </a:ext>
            </a:extLst>
          </p:cNvPr>
          <p:cNvSpPr txBox="1">
            <a:spLocks/>
          </p:cNvSpPr>
          <p:nvPr/>
        </p:nvSpPr>
        <p:spPr>
          <a:xfrm>
            <a:off x="4503792" y="2011946"/>
            <a:ext cx="1836712" cy="70996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400" dirty="0"/>
              <a:t>Chemia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839DDEA-E148-45E3-AFCD-CA92221CD75A}"/>
              </a:ext>
            </a:extLst>
          </p:cNvPr>
          <p:cNvSpPr/>
          <p:nvPr/>
        </p:nvSpPr>
        <p:spPr>
          <a:xfrm>
            <a:off x="594753" y="2924944"/>
            <a:ext cx="1925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Do wyboru: 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5A23707D-2AE9-4F8C-ABDD-8066C4AA3D9B}"/>
              </a:ext>
            </a:extLst>
          </p:cNvPr>
          <p:cNvSpPr txBox="1">
            <a:spLocks/>
          </p:cNvSpPr>
          <p:nvPr/>
        </p:nvSpPr>
        <p:spPr>
          <a:xfrm>
            <a:off x="621479" y="3622101"/>
            <a:ext cx="2088232" cy="59699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Język angielski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918598F5-59A2-49AC-ADD8-AA39B13CD371}"/>
              </a:ext>
            </a:extLst>
          </p:cNvPr>
          <p:cNvSpPr txBox="1">
            <a:spLocks/>
          </p:cNvSpPr>
          <p:nvPr/>
        </p:nvSpPr>
        <p:spPr>
          <a:xfrm>
            <a:off x="3077072" y="3622101"/>
            <a:ext cx="2088232" cy="60430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Geografia </a:t>
            </a:r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0394DC0A-8CA1-4E6E-A189-7A78FFAF8BD3}"/>
              </a:ext>
            </a:extLst>
          </p:cNvPr>
          <p:cNvSpPr txBox="1">
            <a:spLocks/>
          </p:cNvSpPr>
          <p:nvPr/>
        </p:nvSpPr>
        <p:spPr>
          <a:xfrm>
            <a:off x="5532665" y="3652886"/>
            <a:ext cx="2088232" cy="59699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Informatyka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16" y="4740854"/>
            <a:ext cx="2448272" cy="183620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36544"/>
            <a:ext cx="2454019" cy="184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914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10689595_986395534711852_7339235251348188834_n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355976" y="1268760"/>
            <a:ext cx="4660900" cy="36004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5157192"/>
            <a:ext cx="7821846" cy="144487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608512" cy="3072341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827584" y="3628031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Fizyka w medycynie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6144450" y="652046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Chemia</a:t>
            </a:r>
          </a:p>
        </p:txBody>
      </p:sp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72816"/>
            <a:ext cx="5825000" cy="4368750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4139"/>
            <a:ext cx="5555310" cy="3124861"/>
          </a:xfrm>
        </p:spPr>
      </p:pic>
      <p:sp>
        <p:nvSpPr>
          <p:cNvPr id="7" name="pole tekstowe 6"/>
          <p:cNvSpPr txBox="1"/>
          <p:nvPr/>
        </p:nvSpPr>
        <p:spPr>
          <a:xfrm>
            <a:off x="5148064" y="681244"/>
            <a:ext cx="3525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Współpraca </a:t>
            </a: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Uniwersytetem Wrocławskim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507585" y="4725144"/>
            <a:ext cx="2419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Lekcje on-line </a:t>
            </a: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fizyka w medycynie</a:t>
            </a:r>
          </a:p>
        </p:txBody>
      </p:sp>
    </p:spTree>
    <p:extLst>
      <p:ext uri="{BB962C8B-B14F-4D97-AF65-F5344CB8AC3E}">
        <p14:creationId xmlns:p14="http://schemas.microsoft.com/office/powerpoint/2010/main" val="302586830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056784" cy="1524000"/>
          </a:xfrm>
        </p:spPr>
        <p:txBody>
          <a:bodyPr>
            <a:normAutofit fontScale="90000"/>
          </a:bodyPr>
          <a:lstStyle/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nas nauczysz się jak pomagać: ratować ludzi i ich dobytek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2708920"/>
            <a:ext cx="4752529" cy="3168352"/>
          </a:xfrm>
        </p:spPr>
      </p:pic>
      <p:sp>
        <p:nvSpPr>
          <p:cNvPr id="5" name="pole tekstowe 4"/>
          <p:cNvSpPr txBox="1"/>
          <p:nvPr/>
        </p:nvSpPr>
        <p:spPr>
          <a:xfrm>
            <a:off x="783167" y="1504648"/>
            <a:ext cx="7318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Nowość – klasa mundurowa - Profil Strażacki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5436096" y="3237656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Jedyne liceum </a:t>
            </a:r>
            <a:b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powiecie </a:t>
            </a:r>
          </a:p>
          <a:p>
            <a: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takim profilu!!!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057" y="5243233"/>
            <a:ext cx="1152244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4503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pl-PL" sz="3200" b="1" i="1" dirty="0">
              <a:latin typeface="Georgia" pitchFamily="18" charset="0"/>
            </a:endParaRPr>
          </a:p>
          <a:p>
            <a:pPr algn="ctr">
              <a:spcBef>
                <a:spcPct val="50000"/>
              </a:spcBef>
            </a:pPr>
            <a:endParaRPr lang="pl-PL" sz="2400" b="1" i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2800" b="1" dirty="0">
                <a:latin typeface="Georgia" pitchFamily="18" charset="0"/>
                <a:cs typeface="Arial" pitchFamily="34" charset="0"/>
              </a:rPr>
              <a:t>Interesują Cię studia wyższe?</a:t>
            </a:r>
          </a:p>
          <a:p>
            <a:pPr>
              <a:spcBef>
                <a:spcPct val="50000"/>
              </a:spcBef>
            </a:pPr>
            <a:endParaRPr lang="pl-PL" sz="2800" b="1" i="1" dirty="0">
              <a:latin typeface="Georgia" pitchFamily="18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2800" b="1" dirty="0">
                <a:latin typeface="Georgia" pitchFamily="18" charset="0"/>
                <a:cs typeface="Arial" pitchFamily="34" charset="0"/>
              </a:rPr>
              <a:t>Chcesz zdać maturę?</a:t>
            </a:r>
          </a:p>
          <a:p>
            <a:pPr algn="ctr">
              <a:spcBef>
                <a:spcPct val="50000"/>
              </a:spcBef>
            </a:pPr>
            <a:endParaRPr lang="pl-PL" sz="2800" b="1" dirty="0">
              <a:solidFill>
                <a:schemeClr val="tx2">
                  <a:lumMod val="75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2800" b="1" dirty="0">
                <a:solidFill>
                  <a:srgbClr val="FFC000"/>
                </a:solidFill>
                <a:latin typeface="Georgia" pitchFamily="18" charset="0"/>
                <a:cs typeface="Arial" pitchFamily="34" charset="0"/>
              </a:rPr>
              <a:t>A może nie masz planu na przyszłość?</a:t>
            </a:r>
          </a:p>
          <a:p>
            <a:pPr algn="ctr">
              <a:spcBef>
                <a:spcPct val="50000"/>
              </a:spcBef>
            </a:pPr>
            <a:endParaRPr lang="pl-PL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28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878" y="5301208"/>
            <a:ext cx="1152244" cy="126807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336871"/>
            <a:ext cx="1196752" cy="119675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5212808"/>
            <a:ext cx="1249788" cy="144487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116632"/>
            <a:ext cx="2120097" cy="86414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3" y="188640"/>
            <a:ext cx="4122936" cy="15240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 pożarniczy </a:t>
            </a: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klasa mundurowa</a:t>
            </a: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704" y="476672"/>
            <a:ext cx="3948112" cy="2632074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4941168"/>
            <a:ext cx="1152244" cy="1268078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458743" y="1461083"/>
            <a:ext cx="3515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Przedmioty</a:t>
            </a:r>
            <a:r>
              <a:rPr lang="pl-PL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pl-PL" sz="2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maturalne</a:t>
            </a:r>
            <a:r>
              <a:rPr lang="pl-PL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: </a:t>
            </a:r>
            <a:endParaRPr lang="pl-PL" sz="2400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B1C80992-FF6B-4B79-897C-9AD071DA0184}"/>
              </a:ext>
            </a:extLst>
          </p:cNvPr>
          <p:cNvSpPr txBox="1">
            <a:spLocks/>
          </p:cNvSpPr>
          <p:nvPr/>
        </p:nvSpPr>
        <p:spPr>
          <a:xfrm>
            <a:off x="547566" y="2132857"/>
            <a:ext cx="1836712" cy="70996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800" dirty="0"/>
              <a:t>Chemia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0979B63A-BB1D-45AC-ADA8-0EF9C1C99DCC}"/>
              </a:ext>
            </a:extLst>
          </p:cNvPr>
          <p:cNvSpPr txBox="1">
            <a:spLocks/>
          </p:cNvSpPr>
          <p:nvPr/>
        </p:nvSpPr>
        <p:spPr>
          <a:xfrm>
            <a:off x="2584180" y="2132857"/>
            <a:ext cx="2003390" cy="70996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800" dirty="0"/>
              <a:t>Fizyka</a:t>
            </a:r>
          </a:p>
        </p:txBody>
      </p:sp>
      <p:sp>
        <p:nvSpPr>
          <p:cNvPr id="10" name="Prostokąt 9"/>
          <p:cNvSpPr/>
          <p:nvPr/>
        </p:nvSpPr>
        <p:spPr>
          <a:xfrm>
            <a:off x="479184" y="3170395"/>
            <a:ext cx="3597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Przedmioty kierunkowe: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ACDB31A1-FFF4-4BFB-A262-9D14F4CBFA5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7566" y="4065032"/>
            <a:ext cx="2088232" cy="59699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pl-PL" dirty="0"/>
              <a:t>Prewencja przeciwpożarowa</a:t>
            </a: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ACDB31A1-FFF4-4BFB-A262-9D14F4CBFA5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30333" y="4057897"/>
            <a:ext cx="2088232" cy="59699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700" dirty="0"/>
              <a:t>Taktyka działań gaśniczych</a:t>
            </a: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ACDB31A1-FFF4-4BFB-A262-9D14F4CBFA5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7566" y="5066933"/>
            <a:ext cx="2088232" cy="59699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700" dirty="0"/>
              <a:t>Taktyka działań ratowniczych</a:t>
            </a:r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ACDB31A1-FFF4-4BFB-A262-9D14F4CBFA5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45903" y="5050997"/>
            <a:ext cx="2088232" cy="59699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700" dirty="0"/>
              <a:t>Wyposażenie i sprzęt</a:t>
            </a:r>
          </a:p>
        </p:txBody>
      </p:sp>
    </p:spTree>
    <p:extLst>
      <p:ext uri="{BB962C8B-B14F-4D97-AF65-F5344CB8AC3E}">
        <p14:creationId xmlns:p14="http://schemas.microsoft.com/office/powerpoint/2010/main" val="1852049443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3" y="188640"/>
            <a:ext cx="5112568" cy="1224136"/>
          </a:xfrm>
        </p:spPr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 strażacki to: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5157192"/>
            <a:ext cx="1152244" cy="126807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23528" y="1218243"/>
            <a:ext cx="8416086" cy="4284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pl-PL" dirty="0"/>
              <a:t>-   </a:t>
            </a: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Klasa mundurowa w liceum ogólnokształcącym,</a:t>
            </a:r>
          </a:p>
          <a:p>
            <a:pPr marL="285750" indent="-285750">
              <a:lnSpc>
                <a:spcPts val="3000"/>
              </a:lnSpc>
              <a:buFontTx/>
              <a:buChar char="-"/>
            </a:pP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Zajęcia prowadzone przez wysokiej klasy specjalistów,</a:t>
            </a:r>
          </a:p>
          <a:p>
            <a:pPr marL="285750" indent="-285750">
              <a:lnSpc>
                <a:spcPts val="3000"/>
              </a:lnSpc>
              <a:buFontTx/>
              <a:buChar char="-"/>
            </a:pP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Współpraca ze strażą pożarną,</a:t>
            </a:r>
          </a:p>
          <a:p>
            <a:pPr marL="285750" indent="-285750">
              <a:lnSpc>
                <a:spcPts val="3000"/>
              </a:lnSpc>
              <a:buFontTx/>
              <a:buChar char="-"/>
            </a:pP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Nabywanie umiejętności radzenia sobie w trudnych sytuacjach,</a:t>
            </a:r>
          </a:p>
          <a:p>
            <a:pPr marL="285750" indent="-285750">
              <a:lnSpc>
                <a:spcPts val="3000"/>
              </a:lnSpc>
              <a:buFontTx/>
              <a:buChar char="-"/>
            </a:pP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Nabywanie umiejętności radzenia sobie ze stresem,</a:t>
            </a:r>
          </a:p>
          <a:p>
            <a:pPr marL="285750" indent="-285750">
              <a:lnSpc>
                <a:spcPts val="3000"/>
              </a:lnSpc>
              <a:buFontTx/>
              <a:buChar char="-"/>
            </a:pP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Zdobycie umiejętności niezbędnych do zdania egzaminów </a:t>
            </a:r>
          </a:p>
          <a:p>
            <a:pPr>
              <a:lnSpc>
                <a:spcPts val="3000"/>
              </a:lnSpc>
            </a:pP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na wyższe uczelnie pożarnicze,</a:t>
            </a:r>
          </a:p>
          <a:p>
            <a:pPr marL="285750" indent="-285750">
              <a:lnSpc>
                <a:spcPts val="3000"/>
              </a:lnSpc>
              <a:buFontTx/>
              <a:buChar char="-"/>
            </a:pP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Wysoki poziom nauczania przedmiotów maturalnych,</a:t>
            </a:r>
          </a:p>
          <a:p>
            <a:pPr marL="285750" indent="-285750">
              <a:lnSpc>
                <a:spcPts val="3000"/>
              </a:lnSpc>
              <a:buFontTx/>
              <a:buChar char="-"/>
            </a:pP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Nauka dyscypliny,</a:t>
            </a:r>
          </a:p>
          <a:p>
            <a:pPr marL="285750" indent="-285750">
              <a:lnSpc>
                <a:spcPts val="3000"/>
              </a:lnSpc>
              <a:buFontTx/>
              <a:buChar char="-"/>
            </a:pP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Nabywanie sprawności fizycznej – łatwiejszy wstęp na wyższe </a:t>
            </a:r>
          </a:p>
          <a:p>
            <a:pPr>
              <a:lnSpc>
                <a:spcPts val="3000"/>
              </a:lnSpc>
            </a:pP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uczelnie wojskowe i policyjne.</a:t>
            </a:r>
          </a:p>
        </p:txBody>
      </p:sp>
    </p:spTree>
    <p:extLst>
      <p:ext uri="{BB962C8B-B14F-4D97-AF65-F5344CB8AC3E}">
        <p14:creationId xmlns:p14="http://schemas.microsoft.com/office/powerpoint/2010/main" val="3194565290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290265"/>
            <a:ext cx="6554867" cy="15240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Dodatkowo możesz wybrać</a:t>
            </a: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różnych profilach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1600" y="1988840"/>
            <a:ext cx="2088232" cy="864096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Techniki dziennikarskie</a:t>
            </a: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3347864" y="1982948"/>
            <a:ext cx="2088232" cy="86998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Fotografia reportażowa</a:t>
            </a: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5718861" y="1982948"/>
            <a:ext cx="2088232" cy="86998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Informatyka stosowana</a:t>
            </a: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3326829" y="3404987"/>
            <a:ext cx="2088232" cy="74409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Fizyka </a:t>
            </a:r>
            <a:br>
              <a:rPr lang="pl-PL" dirty="0"/>
            </a:br>
            <a:r>
              <a:rPr lang="pl-PL" dirty="0"/>
              <a:t>w medycynie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1915786" y="5169024"/>
            <a:ext cx="5027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Ucz się tego, co Cię interesuje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958833" y="3397678"/>
            <a:ext cx="2088232" cy="74296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Trening sprawności fizycznej</a:t>
            </a:r>
          </a:p>
        </p:txBody>
      </p:sp>
      <p:sp>
        <p:nvSpPr>
          <p:cNvPr id="12" name="Symbol zastępczy zawartości 2"/>
          <p:cNvSpPr txBox="1">
            <a:spLocks/>
          </p:cNvSpPr>
          <p:nvPr/>
        </p:nvSpPr>
        <p:spPr>
          <a:xfrm>
            <a:off x="5694825" y="3397678"/>
            <a:ext cx="2088232" cy="75140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Język obcy </a:t>
            </a:r>
            <a:br>
              <a:rPr lang="pl-PL" dirty="0"/>
            </a:br>
            <a:r>
              <a:rPr lang="pl-PL" dirty="0"/>
              <a:t>w turystyce</a:t>
            </a:r>
          </a:p>
        </p:txBody>
      </p:sp>
    </p:spTree>
    <p:extLst>
      <p:ext uri="{BB962C8B-B14F-4D97-AF65-F5344CB8AC3E}">
        <p14:creationId xmlns:p14="http://schemas.microsoft.com/office/powerpoint/2010/main" val="3945697406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2B86CDB-CAC7-4080-94AF-F1E433F6CAF9}"/>
              </a:ext>
            </a:extLst>
          </p:cNvPr>
          <p:cNvSpPr txBox="1"/>
          <p:nvPr/>
        </p:nvSpPr>
        <p:spPr>
          <a:xfrm>
            <a:off x="2148901" y="332656"/>
            <a:ext cx="4846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Rozwijaj swoje zainteresowania</a:t>
            </a:r>
          </a:p>
        </p:txBody>
      </p:sp>
      <p:sp>
        <p:nvSpPr>
          <p:cNvPr id="3" name="Prostokąt zaokrąglony 2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395536" y="1032158"/>
            <a:ext cx="1944216" cy="117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teatralne</a:t>
            </a:r>
          </a:p>
        </p:txBody>
      </p:sp>
      <p:sp>
        <p:nvSpPr>
          <p:cNvPr id="23" name="Prostokąt zaokrąglony 22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2699791" y="1032158"/>
            <a:ext cx="1940491" cy="117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fotograficzne</a:t>
            </a:r>
          </a:p>
        </p:txBody>
      </p:sp>
      <p:sp>
        <p:nvSpPr>
          <p:cNvPr id="24" name="Prostokąt zaokrąglony 23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7093454" y="1032158"/>
            <a:ext cx="1871033" cy="117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sportowe</a:t>
            </a:r>
          </a:p>
        </p:txBody>
      </p:sp>
      <p:sp>
        <p:nvSpPr>
          <p:cNvPr id="25" name="Prostokąt zaokrąglony 24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5014168" y="1047532"/>
            <a:ext cx="1935272" cy="1157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filmowe</a:t>
            </a:r>
          </a:p>
        </p:txBody>
      </p:sp>
      <p:sp>
        <p:nvSpPr>
          <p:cNvPr id="27" name="Prostokąt zaokrąglony 26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5014168" y="2680844"/>
            <a:ext cx="1781134" cy="117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filozoficzne</a:t>
            </a:r>
          </a:p>
        </p:txBody>
      </p:sp>
      <p:sp>
        <p:nvSpPr>
          <p:cNvPr id="28" name="Prostokąt zaokrąglony 27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2699791" y="2680843"/>
            <a:ext cx="1940491" cy="1154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turystyczne</a:t>
            </a:r>
          </a:p>
        </p:txBody>
      </p:sp>
      <p:sp>
        <p:nvSpPr>
          <p:cNvPr id="29" name="Prostokąt zaokrąglony 28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7014754" y="2737718"/>
            <a:ext cx="1949734" cy="117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informatyczne</a:t>
            </a:r>
          </a:p>
        </p:txBody>
      </p:sp>
      <p:sp>
        <p:nvSpPr>
          <p:cNvPr id="30" name="Prostokąt zaokrąglony 29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502838" y="1047533"/>
            <a:ext cx="1646063" cy="117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teatralne</a:t>
            </a:r>
          </a:p>
        </p:txBody>
      </p:sp>
      <p:sp>
        <p:nvSpPr>
          <p:cNvPr id="31" name="Prostokąt zaokrąglony 30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2699791" y="4379539"/>
            <a:ext cx="1940491" cy="117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fizyczne</a:t>
            </a:r>
          </a:p>
        </p:txBody>
      </p:sp>
      <p:sp>
        <p:nvSpPr>
          <p:cNvPr id="33" name="Prostokąt zaokrąglony 32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7093453" y="4443278"/>
            <a:ext cx="1871033" cy="117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dziennikarskie</a:t>
            </a:r>
          </a:p>
        </p:txBody>
      </p:sp>
      <p:sp>
        <p:nvSpPr>
          <p:cNvPr id="35" name="Prostokąt zaokrąglony 34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477077" y="4379539"/>
            <a:ext cx="1781134" cy="117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szachowe</a:t>
            </a:r>
          </a:p>
        </p:txBody>
      </p:sp>
      <p:sp>
        <p:nvSpPr>
          <p:cNvPr id="36" name="Prostokąt zaokrąglony 35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446292" y="2632319"/>
            <a:ext cx="1811919" cy="1154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przyrodnicze</a:t>
            </a:r>
          </a:p>
        </p:txBody>
      </p:sp>
      <p:sp>
        <p:nvSpPr>
          <p:cNvPr id="37" name="Prostokąt zaokrąglony 36">
            <a:extLst>
              <a:ext uri="{FF2B5EF4-FFF2-40B4-BE49-F238E27FC236}">
                <a16:creationId xmlns:a16="http://schemas.microsoft.com/office/drawing/2014/main" id="{C0A5B55C-917C-46DC-92BC-8EB8C3D060C8}"/>
              </a:ext>
            </a:extLst>
          </p:cNvPr>
          <p:cNvSpPr/>
          <p:nvPr/>
        </p:nvSpPr>
        <p:spPr>
          <a:xfrm>
            <a:off x="5081660" y="4379539"/>
            <a:ext cx="1781134" cy="1172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językowe</a:t>
            </a:r>
          </a:p>
        </p:txBody>
      </p:sp>
    </p:spTree>
    <p:extLst>
      <p:ext uri="{BB962C8B-B14F-4D97-AF65-F5344CB8AC3E}">
        <p14:creationId xmlns:p14="http://schemas.microsoft.com/office/powerpoint/2010/main" val="3335286970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3456384"/>
          </a:xfrm>
        </p:spPr>
        <p:txBody>
          <a:bodyPr>
            <a:noAutofit/>
          </a:bodyPr>
          <a:lstStyle/>
          <a:p>
            <a:pPr algn="ctr"/>
            <a:r>
              <a:rPr lang="pl-P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Przygotujemy Cię do dalszej </a:t>
            </a:r>
            <a:br>
              <a:rPr lang="pl-P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drogi życiowej.</a:t>
            </a:r>
            <a:br>
              <a:rPr lang="pl-PL" sz="4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Jesteśmy w tym najlepsi!</a:t>
            </a:r>
            <a:b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72" y="5543262"/>
            <a:ext cx="1014809" cy="101480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511" y="2662448"/>
            <a:ext cx="5868144" cy="391209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850" y="5665929"/>
            <a:ext cx="905805" cy="90580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93" y="5665929"/>
            <a:ext cx="1032334" cy="119207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364" y="2763314"/>
            <a:ext cx="868231" cy="95371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29330"/>
          </a:xfrm>
        </p:spPr>
        <p:txBody>
          <a:bodyPr>
            <a:noAutofit/>
          </a:bodyPr>
          <a:lstStyle/>
          <a:p>
            <a:pPr algn="ctr"/>
            <a:r>
              <a:rPr lang="pl-PL" sz="3600" dirty="0">
                <a:latin typeface="Arial" pitchFamily="34" charset="0"/>
                <a:cs typeface="Arial" pitchFamily="34" charset="0"/>
              </a:rPr>
              <a:t>Najlepsi?</a:t>
            </a:r>
            <a:br>
              <a:rPr lang="pl-PL" sz="3600" dirty="0">
                <a:latin typeface="Arial" pitchFamily="34" charset="0"/>
                <a:cs typeface="Arial" pitchFamily="34" charset="0"/>
              </a:rPr>
            </a:br>
            <a:br>
              <a:rPr lang="pl-PL" sz="3600" dirty="0">
                <a:latin typeface="Arial" pitchFamily="34" charset="0"/>
                <a:cs typeface="Arial" pitchFamily="34" charset="0"/>
              </a:rPr>
            </a:br>
            <a:r>
              <a:rPr lang="pl-PL" sz="3600" dirty="0">
                <a:latin typeface="Arial" pitchFamily="34" charset="0"/>
                <a:cs typeface="Arial" pitchFamily="34" charset="0"/>
              </a:rPr>
              <a:t>Tak, to my…</a:t>
            </a:r>
            <a:br>
              <a:rPr lang="pl-PL" sz="3600" dirty="0">
                <a:latin typeface="Arial" pitchFamily="34" charset="0"/>
                <a:cs typeface="Arial" pitchFamily="34" charset="0"/>
              </a:rPr>
            </a:br>
            <a:br>
              <a:rPr lang="pl-PL" sz="3600" dirty="0">
                <a:latin typeface="Arial" pitchFamily="34" charset="0"/>
                <a:cs typeface="Arial" pitchFamily="34" charset="0"/>
              </a:rPr>
            </a:br>
            <a:r>
              <a:rPr lang="pl-PL" sz="3600" dirty="0">
                <a:latin typeface="Arial" pitchFamily="34" charset="0"/>
                <a:cs typeface="Arial" pitchFamily="34" charset="0"/>
              </a:rPr>
              <a:t>Nie wierzysz w cyfry?</a:t>
            </a:r>
            <a:br>
              <a:rPr lang="pl-PL" sz="3600" dirty="0">
                <a:latin typeface="Arial" pitchFamily="34" charset="0"/>
                <a:cs typeface="Arial" pitchFamily="34" charset="0"/>
              </a:rPr>
            </a:br>
            <a:br>
              <a:rPr lang="pl-PL" sz="3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3600" dirty="0">
                <a:latin typeface="Arial" pitchFamily="34" charset="0"/>
                <a:cs typeface="Arial" pitchFamily="34" charset="0"/>
              </a:rPr>
              <a:t>Oto dowody! </a:t>
            </a:r>
            <a:br>
              <a:rPr lang="pl-PL" sz="3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pl-PL" sz="3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Zdawalność matury na 100%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19" y="5894924"/>
            <a:ext cx="2796993" cy="90298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853834"/>
            <a:ext cx="914400" cy="9144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376" y="188640"/>
            <a:ext cx="983804" cy="108012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242" y="5627613"/>
            <a:ext cx="1065515" cy="123038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995" y="548680"/>
            <a:ext cx="2408129" cy="98154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1816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    2018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dirty="0"/>
            </a:br>
            <a:r>
              <a:rPr lang="pl-PL" sz="6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100  %</a:t>
            </a:r>
            <a:br>
              <a:rPr lang="pl-PL" dirty="0"/>
            </a:br>
            <a:br>
              <a:rPr lang="pl-PL" dirty="0"/>
            </a:br>
            <a:r>
              <a:rPr lang="pl-PL" dirty="0"/>
              <a:t>NAJLEPSZY WYNIK W POWIECIE</a:t>
            </a:r>
            <a:br>
              <a:rPr lang="pl-PL" dirty="0"/>
            </a:br>
            <a:br>
              <a:rPr lang="pl-PL" sz="2800" dirty="0"/>
            </a:br>
            <a:r>
              <a:rPr lang="pl-PL" sz="2800" dirty="0"/>
              <a:t>100%  uczniów przystąpiło do matury.</a:t>
            </a:r>
          </a:p>
          <a:p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445224"/>
            <a:ext cx="7206097" cy="123149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20688"/>
            <a:ext cx="2408129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33956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1816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    2019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dirty="0"/>
            </a:br>
            <a:r>
              <a:rPr lang="pl-PL" sz="6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100  %</a:t>
            </a:r>
            <a:br>
              <a:rPr lang="pl-PL" dirty="0"/>
            </a:br>
            <a:br>
              <a:rPr lang="pl-PL" dirty="0"/>
            </a:br>
            <a:r>
              <a:rPr lang="pl-PL" dirty="0"/>
              <a:t>NAJLEPSZY WYNIK W POWIECIE</a:t>
            </a:r>
            <a:br>
              <a:rPr lang="pl-PL" dirty="0"/>
            </a:br>
            <a:br>
              <a:rPr lang="pl-PL" sz="2800" dirty="0"/>
            </a:br>
            <a:r>
              <a:rPr lang="pl-PL" sz="2800" dirty="0"/>
              <a:t>100%  uczniów przystąpiło do matury.</a:t>
            </a:r>
          </a:p>
          <a:p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445224"/>
            <a:ext cx="7206097" cy="123149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20688"/>
            <a:ext cx="2408129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30207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1816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    2020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dirty="0"/>
            </a:br>
            <a:r>
              <a:rPr lang="pl-PL" sz="6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100  %</a:t>
            </a:r>
            <a:br>
              <a:rPr lang="pl-PL" dirty="0"/>
            </a:br>
            <a:br>
              <a:rPr lang="pl-PL" dirty="0"/>
            </a:br>
            <a:r>
              <a:rPr lang="pl-PL" dirty="0"/>
              <a:t>NAJLEPSZY WYNIK W POWIECIE</a:t>
            </a:r>
            <a:br>
              <a:rPr lang="pl-PL" dirty="0"/>
            </a:br>
            <a:br>
              <a:rPr lang="pl-PL" sz="2800" dirty="0"/>
            </a:br>
            <a:r>
              <a:rPr lang="pl-PL" sz="2800" dirty="0"/>
              <a:t>100%  uczniów przystąpiło do matury.</a:t>
            </a:r>
          </a:p>
          <a:p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445224"/>
            <a:ext cx="7206097" cy="123149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20688"/>
            <a:ext cx="2408129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11065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9072"/>
          </a:xfrm>
        </p:spPr>
        <p:txBody>
          <a:bodyPr>
            <a:normAutofit/>
          </a:bodyPr>
          <a:lstStyle/>
          <a:p>
            <a:pPr algn="ctr"/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Skąd ten wynik?</a:t>
            </a:r>
            <a:b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Dzięki  </a:t>
            </a:r>
            <a:r>
              <a:rPr lang="pl-PL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BEZPŁATNYM  </a:t>
            </a:r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fakultetom</a:t>
            </a:r>
            <a:b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prowadzonym przez egzaminatorów maturalnych.</a:t>
            </a:r>
            <a:b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Nie boimy się porównania </a:t>
            </a:r>
            <a:b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</a:br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z innymi szkołami.  </a:t>
            </a:r>
            <a:br>
              <a:rPr lang="pl-PL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pl-PL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9023" y="260648"/>
            <a:ext cx="8573770" cy="5759152"/>
          </a:xfrm>
        </p:spPr>
        <p:txBody>
          <a:bodyPr>
            <a:normAutofit fontScale="90000"/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    Zapraszamy do nas!</a:t>
            </a:r>
            <a:br>
              <a:rPr lang="pl-PL" b="1" dirty="0"/>
            </a:br>
            <a:br>
              <a:rPr lang="pl-PL" b="1" dirty="0"/>
            </a:br>
            <a:r>
              <a:rPr lang="pl-PL" sz="2800" b="1" dirty="0"/>
              <a:t>  </a:t>
            </a:r>
            <a:r>
              <a:rPr lang="pl-PL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Nasza szkoła jest:</a:t>
            </a:r>
            <a:br>
              <a:rPr 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pl-P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Nowoczesna,</a:t>
            </a:r>
            <a:br>
              <a:rPr lang="pl-PL" sz="3000" b="1" dirty="0"/>
            </a:br>
            <a:r>
              <a:rPr lang="pl-P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przyjazna,</a:t>
            </a:r>
            <a:br>
              <a:rPr lang="pl-PL" sz="3000" b="1" dirty="0"/>
            </a:br>
            <a:r>
              <a:rPr lang="pl-P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bezpieczna,</a:t>
            </a:r>
            <a:br>
              <a:rPr lang="pl-PL" sz="3000" b="1" dirty="0"/>
            </a:br>
            <a:r>
              <a:rPr lang="pl-P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 rozwijająca uzdolnienia,</a:t>
            </a:r>
            <a:br>
              <a:rPr lang="pl-PL" sz="3000" b="1" dirty="0"/>
            </a:br>
            <a:r>
              <a:rPr lang="pl-P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miejsce dla ludzi z pasją.</a:t>
            </a:r>
            <a:br>
              <a:rPr lang="pl-PL" sz="3000" b="1" dirty="0"/>
            </a:b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MAMY 100% zdawalność matury,</a:t>
            </a:r>
            <a:endParaRPr lang="en-US" b="1" dirty="0"/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       Najlepsze wyniki w powiecie</a:t>
            </a:r>
            <a:endParaRPr lang="en-US" b="1" dirty="0"/>
          </a:p>
          <a:p>
            <a:br>
              <a:rPr lang="pl-PL" b="1" dirty="0"/>
            </a:br>
            <a:endParaRPr lang="pl-PL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297361"/>
            <a:ext cx="7821846" cy="144487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125" y="1412776"/>
            <a:ext cx="2408129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66445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D1AA2F-1A0C-4997-9582-AB6E512061BB}"/>
              </a:ext>
            </a:extLst>
          </p:cNvPr>
          <p:cNvSpPr txBox="1"/>
          <p:nvPr/>
        </p:nvSpPr>
        <p:spPr>
          <a:xfrm>
            <a:off x="755420" y="404664"/>
            <a:ext cx="7376043" cy="10772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 b="1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  Zdecydowanie cyfry wskazują, że  jesteśmy najlepsi </a:t>
            </a:r>
            <a:r>
              <a:rPr lang="pl-PL" sz="3200" b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(matura 2018) </a:t>
            </a:r>
            <a:endParaRPr lang="pl-PL" sz="3200" b="1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3" name="Picture 3" descr="Obraz zawierający zrzut ekranu&#10;&#10;Opis wygenerowany przy bardzo wysokim poziomie pewności">
            <a:extLst>
              <a:ext uri="{FF2B5EF4-FFF2-40B4-BE49-F238E27FC236}">
                <a16:creationId xmlns:a16="http://schemas.microsoft.com/office/drawing/2014/main" id="{70353F66-75ED-4BF2-9642-CE328A60D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926" y="1683954"/>
            <a:ext cx="6261033" cy="469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18144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D1AA2F-1A0C-4997-9582-AB6E512061BB}"/>
              </a:ext>
            </a:extLst>
          </p:cNvPr>
          <p:cNvSpPr txBox="1"/>
          <p:nvPr/>
        </p:nvSpPr>
        <p:spPr>
          <a:xfrm>
            <a:off x="755420" y="404664"/>
            <a:ext cx="7376043" cy="10772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 b="1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  Liczby nie kłamią - jesteśmy najlepsi (matura 2019) </a:t>
            </a:r>
            <a:endParaRPr lang="pl-PL" sz="3200" b="1" spc="-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id="{59B6728C-8961-4FD3-96CB-E3FC64329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447331"/>
            <a:ext cx="2743200" cy="1963338"/>
          </a:xfrm>
          <a:prstGeom prst="rect">
            <a:avLst/>
          </a:prstGeom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BDA08DF9-8C16-4CA1-BCA6-E1373E5F8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447331"/>
            <a:ext cx="2743200" cy="1963338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6FB69F50-5C3E-43DC-A147-5BDADD958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447331"/>
            <a:ext cx="2743200" cy="1963338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ECAE68EA-1915-4A2C-9CC8-13B78B25D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47" y="1772816"/>
            <a:ext cx="7832506" cy="398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69943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D1AA2F-1A0C-4997-9582-AB6E512061BB}"/>
              </a:ext>
            </a:extLst>
          </p:cNvPr>
          <p:cNvSpPr txBox="1"/>
          <p:nvPr/>
        </p:nvSpPr>
        <p:spPr>
          <a:xfrm>
            <a:off x="755420" y="404664"/>
            <a:ext cx="7376043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 b="1" spc="-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  Liczby mówią prawdę (matura 2020) </a:t>
            </a:r>
            <a:endParaRPr lang="pl-PL" sz="3200" b="1" spc="-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7" name="Obraz 7">
            <a:extLst>
              <a:ext uri="{FF2B5EF4-FFF2-40B4-BE49-F238E27FC236}">
                <a16:creationId xmlns:a16="http://schemas.microsoft.com/office/drawing/2014/main" id="{BD65F135-C549-4D8B-86B3-F7FB13FE1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802573"/>
            <a:ext cx="2743200" cy="1252854"/>
          </a:xfrm>
          <a:prstGeom prst="rect">
            <a:avLst/>
          </a:prstGeom>
        </p:spPr>
      </p:pic>
      <p:pic>
        <p:nvPicPr>
          <p:cNvPr id="8" name="Obraz 8">
            <a:extLst>
              <a:ext uri="{FF2B5EF4-FFF2-40B4-BE49-F238E27FC236}">
                <a16:creationId xmlns:a16="http://schemas.microsoft.com/office/drawing/2014/main" id="{44616E3E-70B8-42DD-9E05-D57B1DA62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802573"/>
            <a:ext cx="2743200" cy="1252854"/>
          </a:xfrm>
          <a:prstGeom prst="rect">
            <a:avLst/>
          </a:prstGeom>
        </p:spPr>
      </p:pic>
      <p:pic>
        <p:nvPicPr>
          <p:cNvPr id="9" name="Obraz 9">
            <a:extLst>
              <a:ext uri="{FF2B5EF4-FFF2-40B4-BE49-F238E27FC236}">
                <a16:creationId xmlns:a16="http://schemas.microsoft.com/office/drawing/2014/main" id="{3208C4D3-EB2A-4CCA-98DD-DD9DE5B3A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802573"/>
            <a:ext cx="2743200" cy="1252854"/>
          </a:xfrm>
          <a:prstGeom prst="rect">
            <a:avLst/>
          </a:prstGeom>
        </p:spPr>
      </p:pic>
      <p:pic>
        <p:nvPicPr>
          <p:cNvPr id="10" name="Obraz 10">
            <a:extLst>
              <a:ext uri="{FF2B5EF4-FFF2-40B4-BE49-F238E27FC236}">
                <a16:creationId xmlns:a16="http://schemas.microsoft.com/office/drawing/2014/main" id="{346B4992-9892-41A0-91E6-80B129AB5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802573"/>
            <a:ext cx="2743200" cy="1252854"/>
          </a:xfrm>
          <a:prstGeom prst="rect">
            <a:avLst/>
          </a:prstGeom>
        </p:spPr>
      </p:pic>
      <p:pic>
        <p:nvPicPr>
          <p:cNvPr id="11" name="Obraz 11">
            <a:extLst>
              <a:ext uri="{FF2B5EF4-FFF2-40B4-BE49-F238E27FC236}">
                <a16:creationId xmlns:a16="http://schemas.microsoft.com/office/drawing/2014/main" id="{084EFA3F-778E-4698-8C46-D4FC50FDD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802573"/>
            <a:ext cx="2743200" cy="1252854"/>
          </a:xfrm>
          <a:prstGeom prst="rect">
            <a:avLst/>
          </a:prstGeom>
        </p:spPr>
      </p:pic>
      <p:pic>
        <p:nvPicPr>
          <p:cNvPr id="12" name="Obraz 12">
            <a:extLst>
              <a:ext uri="{FF2B5EF4-FFF2-40B4-BE49-F238E27FC236}">
                <a16:creationId xmlns:a16="http://schemas.microsoft.com/office/drawing/2014/main" id="{26174645-7C8E-4CC4-BF82-582CFD5DA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802573"/>
            <a:ext cx="2743200" cy="1252854"/>
          </a:xfrm>
          <a:prstGeom prst="rect">
            <a:avLst/>
          </a:prstGeom>
        </p:spPr>
      </p:pic>
      <p:pic>
        <p:nvPicPr>
          <p:cNvPr id="13" name="Obraz 13">
            <a:extLst>
              <a:ext uri="{FF2B5EF4-FFF2-40B4-BE49-F238E27FC236}">
                <a16:creationId xmlns:a16="http://schemas.microsoft.com/office/drawing/2014/main" id="{F3AC9066-05F9-41BA-AF6A-70EB6B715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802573"/>
            <a:ext cx="2743200" cy="1252854"/>
          </a:xfrm>
          <a:prstGeom prst="rect">
            <a:avLst/>
          </a:prstGeom>
        </p:spPr>
      </p:pic>
      <p:pic>
        <p:nvPicPr>
          <p:cNvPr id="14" name="Obraz 14">
            <a:extLst>
              <a:ext uri="{FF2B5EF4-FFF2-40B4-BE49-F238E27FC236}">
                <a16:creationId xmlns:a16="http://schemas.microsoft.com/office/drawing/2014/main" id="{B6B19970-3022-41C7-9F54-5DEC743C7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802573"/>
            <a:ext cx="2743200" cy="1252854"/>
          </a:xfrm>
          <a:prstGeom prst="rect">
            <a:avLst/>
          </a:prstGeom>
        </p:spPr>
      </p:pic>
      <p:pic>
        <p:nvPicPr>
          <p:cNvPr id="15" name="Obraz 15">
            <a:extLst>
              <a:ext uri="{FF2B5EF4-FFF2-40B4-BE49-F238E27FC236}">
                <a16:creationId xmlns:a16="http://schemas.microsoft.com/office/drawing/2014/main" id="{A2F40ECC-D0CF-4727-9655-17A65D7FF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802573"/>
            <a:ext cx="2743200" cy="1252854"/>
          </a:xfrm>
          <a:prstGeom prst="rect">
            <a:avLst/>
          </a:prstGeom>
        </p:spPr>
      </p:pic>
      <p:pic>
        <p:nvPicPr>
          <p:cNvPr id="16" name="Obraz 16">
            <a:extLst>
              <a:ext uri="{FF2B5EF4-FFF2-40B4-BE49-F238E27FC236}">
                <a16:creationId xmlns:a16="http://schemas.microsoft.com/office/drawing/2014/main" id="{095159E9-3876-49A5-ABA7-B21934F4A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14" y="1368498"/>
            <a:ext cx="7783757" cy="466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32936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928661" y="116632"/>
            <a:ext cx="750099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40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Absolwenci naszej szkoły dostają się zarówno na uczelnie </a:t>
            </a:r>
          </a:p>
          <a:p>
            <a:pPr algn="ctr">
              <a:lnSpc>
                <a:spcPct val="150000"/>
              </a:lnSpc>
            </a:pP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techniczne, wojskowe,</a:t>
            </a:r>
          </a:p>
          <a:p>
            <a:pPr algn="ctr">
              <a:lnSpc>
                <a:spcPct val="150000"/>
              </a:lnSpc>
            </a:pP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przyrodnicze (w tym medyczne)</a:t>
            </a:r>
          </a:p>
          <a:p>
            <a:pPr algn="ctr">
              <a:lnSpc>
                <a:spcPct val="150000"/>
              </a:lnSpc>
            </a:pP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jak i humanistyczne.</a:t>
            </a:r>
            <a:endParaRPr lang="pl-P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5373216"/>
            <a:ext cx="7206097" cy="123149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611560" y="218543"/>
            <a:ext cx="6952059" cy="1155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Stwarzamy możliwości</a:t>
            </a:r>
          </a:p>
        </p:txBody>
      </p:sp>
      <p:sp>
        <p:nvSpPr>
          <p:cNvPr id="3" name="Prostokąt 2"/>
          <p:cNvSpPr/>
          <p:nvPr/>
        </p:nvSpPr>
        <p:spPr>
          <a:xfrm>
            <a:off x="608896" y="1468808"/>
            <a:ext cx="31450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7472" lvl="0" indent="-338328"/>
            <a:r>
              <a:rPr lang="en-US" sz="2000" b="1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Uniwersytet</a:t>
            </a:r>
            <a:r>
              <a:rPr lang="en-US" sz="2000" b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Wrocławski</a:t>
            </a:r>
            <a:r>
              <a:rPr lang="pl-PL" sz="2000" b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866129" y="1468808"/>
            <a:ext cx="1710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Administracja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576790" y="1468808"/>
            <a:ext cx="1308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Anglistyka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599376" y="2044872"/>
            <a:ext cx="3373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Bezpieczeństwo</a:t>
            </a:r>
            <a:r>
              <a:rPr lang="en-US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Narodowe</a:t>
            </a:r>
            <a:r>
              <a:rPr lang="en-US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603846" y="2501092"/>
            <a:ext cx="3185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Komunikacja</a:t>
            </a:r>
            <a:r>
              <a:rPr lang="en-US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Wizerunkowa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848597" y="2501092"/>
            <a:ext cx="2019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Praca</a:t>
            </a:r>
            <a:r>
              <a:rPr lang="en-US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Socjalna</a:t>
            </a:r>
            <a:r>
              <a:rPr lang="en-US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608896" y="3099394"/>
            <a:ext cx="3989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Publikowanie</a:t>
            </a:r>
            <a:r>
              <a:rPr lang="en-US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Sieciowe</a:t>
            </a:r>
            <a:r>
              <a:rPr lang="en-US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Cyfrowe</a:t>
            </a:r>
            <a:r>
              <a:rPr lang="en-US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5783592" y="2507698"/>
            <a:ext cx="1529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Psychologia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3845601" y="2044872"/>
            <a:ext cx="108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949371" y="2041412"/>
            <a:ext cx="2404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Chemia</a:t>
            </a:r>
            <a:r>
              <a:rPr lang="en-US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medyczna</a:t>
            </a:r>
            <a:r>
              <a:rPr lang="en-US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599376" y="3555614"/>
            <a:ext cx="31440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Uniwersytet Warszawski: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3743442" y="3562220"/>
            <a:ext cx="3108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Lotnictwo</a:t>
            </a:r>
            <a:r>
              <a:rPr lang="en-US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Kosmonautyka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603176" y="4164200"/>
            <a:ext cx="3383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7472" indent="-338328"/>
            <a:r>
              <a:rPr lang="en-US" sz="2000" b="1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Politechnika</a:t>
            </a:r>
            <a:r>
              <a:rPr lang="en-US" sz="2000" b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Wrocławska</a:t>
            </a:r>
            <a:r>
              <a:rPr lang="pl-PL" sz="2000" b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877272"/>
            <a:ext cx="2376264" cy="767157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559" y="5873788"/>
            <a:ext cx="2126521" cy="806208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021" y="5445224"/>
            <a:ext cx="923076" cy="1340768"/>
          </a:xfrm>
          <a:prstGeom prst="rect">
            <a:avLst/>
          </a:prstGeom>
        </p:spPr>
      </p:pic>
      <p:sp>
        <p:nvSpPr>
          <p:cNvPr id="19" name="Prostokąt 18"/>
          <p:cNvSpPr/>
          <p:nvPr/>
        </p:nvSpPr>
        <p:spPr>
          <a:xfrm>
            <a:off x="2068879" y="4665051"/>
            <a:ext cx="1750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Mechatronika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3972415" y="4194978"/>
            <a:ext cx="1550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Architektura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5457394" y="4194978"/>
            <a:ext cx="1896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Elektrotechnika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613259" y="4665051"/>
            <a:ext cx="1377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Elektronika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3866129" y="4661264"/>
            <a:ext cx="2818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Automatyka</a:t>
            </a:r>
            <a:r>
              <a:rPr lang="en-US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Robotyka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6182139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7544" y="1556792"/>
            <a:ext cx="48590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Uniwersytet Medyczny we Wrocławiu:</a:t>
            </a:r>
          </a:p>
        </p:txBody>
      </p:sp>
      <p:sp>
        <p:nvSpPr>
          <p:cNvPr id="4" name="Prostokąt 3"/>
          <p:cNvSpPr/>
          <p:nvPr/>
        </p:nvSpPr>
        <p:spPr>
          <a:xfrm>
            <a:off x="5436096" y="1587570"/>
            <a:ext cx="1248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Farmacja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285414" y="2103010"/>
            <a:ext cx="1398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Medycyna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67544" y="2139884"/>
            <a:ext cx="154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Położnictwo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171150" y="2134928"/>
            <a:ext cx="2963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Diagnostyka</a:t>
            </a:r>
            <a:r>
              <a:rPr lang="en-US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Medyczna</a:t>
            </a:r>
            <a:r>
              <a:rPr lang="en-US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67544" y="2682286"/>
            <a:ext cx="4752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472" indent="-338328"/>
            <a:r>
              <a:rPr lang="en-US" sz="2000" b="1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Akademia</a:t>
            </a:r>
            <a:r>
              <a:rPr lang="en-US" sz="2000" b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Wychowania</a:t>
            </a:r>
            <a:r>
              <a:rPr lang="en-US" sz="2000" b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Fizycznego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507034" y="3276798"/>
            <a:ext cx="60748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</a:t>
            </a:r>
            <a:r>
              <a:rPr lang="en-US" sz="2000" b="1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Główna</a:t>
            </a:r>
            <a:r>
              <a:rPr lang="en-US" sz="2000" b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Służby</a:t>
            </a:r>
            <a:r>
              <a:rPr lang="en-US" sz="2000" b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Pożarniczej</a:t>
            </a:r>
            <a:r>
              <a:rPr lang="pl-PL" sz="2000" b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Warszawie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683568" y="236896"/>
            <a:ext cx="7416824" cy="1155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Pomagamy spełniać marzenia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467544" y="4481364"/>
            <a:ext cx="3519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7472" indent="-338328"/>
            <a:r>
              <a:rPr lang="en-US" sz="2000" b="1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Wyższa</a:t>
            </a:r>
            <a:r>
              <a:rPr lang="en-US" sz="2000" b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Szkoła </a:t>
            </a:r>
            <a:r>
              <a:rPr lang="en-US" sz="2000" b="1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Filologiczna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49268" y="3849660"/>
            <a:ext cx="44783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Uniwersytet</a:t>
            </a:r>
            <a:r>
              <a:rPr lang="en-US" sz="2000" b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Ekonomiczny</a:t>
            </a:r>
            <a:r>
              <a:rPr lang="en-US" sz="2000" b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Wrocław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5290615"/>
            <a:ext cx="1770829" cy="821021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083382"/>
            <a:ext cx="1203482" cy="1203482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94" y="5290615"/>
            <a:ext cx="1560707" cy="769978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88" y="5083382"/>
            <a:ext cx="1211901" cy="11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63749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857232"/>
            <a:ext cx="9144000" cy="600076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pl-PL" sz="40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pl-PL" sz="2400" dirty="0"/>
              <a:t>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F888CB6-4978-4F9B-9424-36879A6B5708}"/>
              </a:ext>
            </a:extLst>
          </p:cNvPr>
          <p:cNvSpPr/>
          <p:nvPr/>
        </p:nvSpPr>
        <p:spPr>
          <a:xfrm>
            <a:off x="1115616" y="722606"/>
            <a:ext cx="669674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Grafik komputerowy.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Projektant stron internetowych.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informatyk.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Operator sprzętu komputerowego.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Dekorator wnętrz.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Instruktor odnowy biologicznej.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Wizażysta/wizażystka.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Specjalista ds. dietetyki.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Terapeuta zajęciowy.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Pracownik biura podróży.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Laborant weterynaryjny.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Biomasażysta.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Instruktor terapii uzależnień.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1619672" y="76275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Szkoły policealne</a:t>
            </a:r>
          </a:p>
        </p:txBody>
      </p:sp>
    </p:spTree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857232"/>
            <a:ext cx="9144000" cy="60007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dirty="0">
                <a:solidFill>
                  <a:srgbClr val="002060"/>
                </a:solidFill>
              </a:rPr>
              <a:t>                                  </a:t>
            </a:r>
            <a:endParaRPr lang="pl-PL" sz="2400" dirty="0"/>
          </a:p>
          <a:p>
            <a:pPr algn="ctr">
              <a:buNone/>
            </a:pPr>
            <a:endParaRPr lang="pl-PL" sz="2400" dirty="0"/>
          </a:p>
          <a:p>
            <a:pPr algn="ctr">
              <a:buNone/>
            </a:pPr>
            <a:endParaRPr lang="pl-PL" sz="40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pl-PL" sz="2400" dirty="0"/>
              <a:t> 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4B82832-AA50-490E-8AC5-0B3E68F08272}"/>
              </a:ext>
            </a:extLst>
          </p:cNvPr>
          <p:cNvSpPr/>
          <p:nvPr/>
        </p:nvSpPr>
        <p:spPr>
          <a:xfrm>
            <a:off x="1259632" y="681649"/>
            <a:ext cx="633670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Terapeuta zajęciowy.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usług kosmetycznych.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Opiekun medyczny.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elektroniki i informatyki medycznej.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administracji.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masażysta.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rachunkowości.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Animator tańca.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Animator działań teatralnych.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Animator działań filmowych.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geodeta.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geolog.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farmaceutyczny.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051720" y="35318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Szkoły policealne</a:t>
            </a:r>
          </a:p>
        </p:txBody>
      </p:sp>
    </p:spTree>
    <p:extLst>
      <p:ext uri="{BB962C8B-B14F-4D97-AF65-F5344CB8AC3E}">
        <p14:creationId xmlns:p14="http://schemas.microsoft.com/office/powerpoint/2010/main" val="53949206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268760"/>
            <a:ext cx="8424936" cy="158417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pl-PL" sz="2400" dirty="0"/>
          </a:p>
          <a:p>
            <a:pPr algn="ctr">
              <a:buNone/>
            </a:pPr>
            <a:r>
              <a:rPr lang="pl-PL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naszej szkole nauka</a:t>
            </a:r>
            <a:br>
              <a:rPr lang="pl-PL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nie wszystko</a:t>
            </a:r>
          </a:p>
          <a:p>
            <a:pPr>
              <a:buNone/>
            </a:pPr>
            <a:endParaRPr lang="pl-PL" sz="2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39" y="2564904"/>
            <a:ext cx="4212468" cy="280831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324" y="3645024"/>
            <a:ext cx="3923927" cy="294294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8547" y="5116496"/>
            <a:ext cx="5894621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pl-PL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Staramy się  ciekawie  </a:t>
            </a:r>
          </a:p>
          <a:p>
            <a:pPr marL="285750" lvl="0" indent="-285750" algn="ctr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pl-PL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spędzać czas.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94" y="116632"/>
            <a:ext cx="782184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62723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pl-PL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Wymieniamy się. Zobacz z kim i gdzie…</a:t>
            </a: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339" name="Symbol zastępczy zawartości 2"/>
          <p:cNvSpPr>
            <a:spLocks noGrp="1"/>
          </p:cNvSpPr>
          <p:nvPr>
            <p:ph idx="1"/>
          </p:nvPr>
        </p:nvSpPr>
        <p:spPr>
          <a:xfrm>
            <a:off x="0" y="642938"/>
            <a:ext cx="9144000" cy="62150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pl-PL" sz="2400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endParaRPr lang="pl-PL" sz="2400" dirty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4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Na wymianie zagranicznej z młodzieżą niemiecką nie tylko szlifujemy język,  mamy też świetną zabawę. </a:t>
            </a:r>
          </a:p>
        </p:txBody>
      </p:sp>
      <p:pic>
        <p:nvPicPr>
          <p:cNvPr id="14340" name="Obraz 3" descr="11150305_978645975486808_6293348201362184426_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786063"/>
            <a:ext cx="3857625" cy="334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Obraz 5" descr="12002807_1066453013372770_8230476152311049075_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2786063"/>
            <a:ext cx="4429125" cy="3673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C59CE2-7C2D-4121-9F97-E770CC46C75D}"/>
              </a:ext>
            </a:extLst>
          </p:cNvPr>
          <p:cNvSpPr txBox="1"/>
          <p:nvPr/>
        </p:nvSpPr>
        <p:spPr>
          <a:xfrm>
            <a:off x="618872" y="1131700"/>
            <a:ext cx="7480347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b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Na wymianie zagranicznej z młodzieżą niemiecką nie tylko „szlifujemy” język, mamy też </a:t>
            </a:r>
            <a:br>
              <a:rPr lang="pl-PL" sz="2400" b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pl-PL" sz="2400" b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świetną zabawę. </a:t>
            </a: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416882" y="1052736"/>
            <a:ext cx="6099334" cy="131644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Liceum czteroletnie</a:t>
            </a:r>
          </a:p>
        </p:txBody>
      </p:sp>
      <p:sp>
        <p:nvSpPr>
          <p:cNvPr id="5" name="Symbol zastępczy tekstu 2"/>
          <p:cNvSpPr txBox="1">
            <a:spLocks/>
          </p:cNvSpPr>
          <p:nvPr/>
        </p:nvSpPr>
        <p:spPr>
          <a:xfrm>
            <a:off x="416882" y="2685444"/>
            <a:ext cx="6488187" cy="1843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>
                <a:solidFill>
                  <a:srgbClr val="FFC000"/>
                </a:solidFill>
              </a:rPr>
              <a:t>Po szkole podstawowej</a:t>
            </a:r>
          </a:p>
        </p:txBody>
      </p:sp>
      <p:sp>
        <p:nvSpPr>
          <p:cNvPr id="6" name="Symbol zastępczy tekstu 2"/>
          <p:cNvSpPr txBox="1">
            <a:spLocks/>
          </p:cNvSpPr>
          <p:nvPr/>
        </p:nvSpPr>
        <p:spPr>
          <a:xfrm>
            <a:off x="611560" y="3933056"/>
            <a:ext cx="8064896" cy="1532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nas masz szeroki wybór  przedmiotów realizowanych w zakresie rozszerzonym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484" y="736471"/>
            <a:ext cx="3611893" cy="270892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42" y="5157192"/>
            <a:ext cx="7821846" cy="144487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79" y="317619"/>
            <a:ext cx="2411760" cy="98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38900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13001208_1198637520154318_4603503646366817439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256385"/>
            <a:ext cx="4224259" cy="3841224"/>
          </a:xfrm>
        </p:spPr>
      </p:pic>
      <p:pic>
        <p:nvPicPr>
          <p:cNvPr id="5" name="Obraz 4" descr="12993481_1199408073410596_4336192117472865152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256385"/>
            <a:ext cx="3352925" cy="4405417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D8A8FE3-A18A-4A89-BFAA-6BD598FC1294}"/>
              </a:ext>
            </a:extLst>
          </p:cNvPr>
          <p:cNvSpPr txBox="1"/>
          <p:nvPr/>
        </p:nvSpPr>
        <p:spPr>
          <a:xfrm>
            <a:off x="282971" y="5722107"/>
            <a:ext cx="5652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Wyjazdy zagraniczne w Programie Erasmus+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227172"/>
            <a:ext cx="2267744" cy="136537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" y="4293096"/>
            <a:ext cx="3675900" cy="206769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4828501" cy="364652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009788"/>
            <a:ext cx="5052054" cy="3789040"/>
          </a:xfrm>
          <a:prstGeom prst="rect">
            <a:avLst/>
          </a:prstGeom>
        </p:spPr>
      </p:pic>
      <p:sp>
        <p:nvSpPr>
          <p:cNvPr id="16387" name="Symbol zastępczy zawartości 2"/>
          <p:cNvSpPr>
            <a:spLocks noGrp="1"/>
          </p:cNvSpPr>
          <p:nvPr>
            <p:ph idx="1"/>
          </p:nvPr>
        </p:nvSpPr>
        <p:spPr>
          <a:xfrm>
            <a:off x="-13699" y="4558678"/>
            <a:ext cx="9144001" cy="2202012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pl-PL" sz="2400" dirty="0">
              <a:solidFill>
                <a:schemeClr val="bg2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Nasi wuefiści  mają uprawnienia trenerskie.</a:t>
            </a:r>
          </a:p>
          <a:p>
            <a:pPr algn="ctr" eaLnBrk="1" hangingPunct="1">
              <a:buFont typeface="Arial" charset="0"/>
              <a:buNone/>
            </a:pPr>
            <a:r>
              <a:rPr lang="pl-P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SKS to zajęcia z piłki ręcznej i siatkowej.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32656"/>
            <a:ext cx="3396268" cy="2547201"/>
          </a:xfrm>
          <a:prstGeom prst="rect">
            <a:avLst/>
          </a:prstGeom>
        </p:spPr>
      </p:pic>
      <p:sp>
        <p:nvSpPr>
          <p:cNvPr id="16386" name="Tytuł 1"/>
          <p:cNvSpPr>
            <a:spLocks noGrp="1"/>
          </p:cNvSpPr>
          <p:nvPr>
            <p:ph type="title"/>
          </p:nvPr>
        </p:nvSpPr>
        <p:spPr>
          <a:xfrm>
            <a:off x="539552" y="199731"/>
            <a:ext cx="8229600" cy="642938"/>
          </a:xfrm>
        </p:spPr>
        <p:txBody>
          <a:bodyPr/>
          <a:lstStyle/>
          <a:p>
            <a:pPr algn="ctr" eaLnBrk="1" hangingPunct="1"/>
            <a:r>
              <a:rPr lang="pl-PL" sz="3200" b="1" dirty="0">
                <a:latin typeface="Arial" charset="0"/>
                <a:cs typeface="Arial" charset="0"/>
              </a:rPr>
              <a:t>Klub sportowy</a:t>
            </a:r>
          </a:p>
        </p:txBody>
      </p:sp>
    </p:spTree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92896"/>
            <a:ext cx="5532107" cy="4149080"/>
          </a:xfrm>
          <a:prstGeom prst="rect">
            <a:avLst/>
          </a:prstGeom>
        </p:spPr>
      </p:pic>
      <p:pic>
        <p:nvPicPr>
          <p:cNvPr id="17411" name="Obraz 6" descr="1910517_1143787402305997_6804303817087909369_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3241"/>
            <a:ext cx="4070256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46BA0EE-D9DA-4CB8-88A0-82FA0A1006D6}"/>
              </a:ext>
            </a:extLst>
          </p:cNvPr>
          <p:cNvSpPr txBox="1"/>
          <p:nvPr/>
        </p:nvSpPr>
        <p:spPr>
          <a:xfrm>
            <a:off x="502002" y="692696"/>
            <a:ext cx="45672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nas znajdzie się też miejsce</a:t>
            </a:r>
          </a:p>
          <a:p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 sportowców</a:t>
            </a:r>
          </a:p>
        </p:txBody>
      </p:sp>
    </p:spTree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228601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071547"/>
            <a:ext cx="235745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4129039"/>
            <a:ext cx="4572032" cy="272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97167">
            <a:off x="5710371" y="1549211"/>
            <a:ext cx="285752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3" y="4000504"/>
            <a:ext cx="2286016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Czekamy na nowych redaktorów gazety </a:t>
            </a:r>
            <a:b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,,No </a:t>
            </a:r>
            <a:r>
              <a:rPr lang="pl-P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name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”, a obecnie „nowinki ZSO”</a:t>
            </a:r>
            <a:br>
              <a:rPr lang="pl-PL" sz="2800" b="1" dirty="0">
                <a:latin typeface="Arial" pitchFamily="34" charset="0"/>
                <a:cs typeface="Arial" pitchFamily="34" charset="0"/>
              </a:rPr>
            </a:br>
            <a:endParaRPr lang="pl-PL" sz="28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3222"/>
            <a:ext cx="4391884" cy="2927634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3222"/>
            <a:ext cx="4105558" cy="2736304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5" y="3573447"/>
            <a:ext cx="4355925" cy="29032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77000"/>
            <a:ext cx="4499992" cy="299969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7047" y="2582902"/>
            <a:ext cx="7350968" cy="1524000"/>
          </a:xfrm>
        </p:spPr>
        <p:txBody>
          <a:bodyPr/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Możesz realizować swoje pasje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kole teatralnym</a:t>
            </a:r>
          </a:p>
        </p:txBody>
      </p:sp>
    </p:spTree>
    <p:extLst>
      <p:ext uri="{BB962C8B-B14F-4D97-AF65-F5344CB8AC3E}">
        <p14:creationId xmlns:p14="http://schemas.microsoft.com/office/powerpoint/2010/main" val="3915999179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5736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Gry, relaks i woda mineralna. </a:t>
            </a:r>
            <a:b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wszystko w naszej świetlicy. </a:t>
            </a:r>
          </a:p>
        </p:txBody>
      </p:sp>
      <p:pic>
        <p:nvPicPr>
          <p:cNvPr id="8" name="Symbol zastępczy zawartości 7" descr="DSC_08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891386"/>
            <a:ext cx="3571900" cy="2977774"/>
          </a:xfrm>
        </p:spPr>
      </p:pic>
      <p:pic>
        <p:nvPicPr>
          <p:cNvPr id="7" name="Obraz 6" descr="DSC_08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1643050"/>
            <a:ext cx="4643470" cy="365815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/>
          </p:nvPr>
        </p:nvSpPr>
        <p:spPr>
          <a:xfrm>
            <a:off x="214313" y="0"/>
            <a:ext cx="8715375" cy="1142984"/>
          </a:xfrm>
        </p:spPr>
        <p:txBody>
          <a:bodyPr>
            <a:normAutofit/>
          </a:bodyPr>
          <a:lstStyle/>
          <a:p>
            <a:pPr eaLnBrk="1" hangingPunct="1"/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Na wycieczki mamy kasę z organizacji pozarządowych. </a:t>
            </a:r>
          </a:p>
        </p:txBody>
      </p:sp>
      <p:sp>
        <p:nvSpPr>
          <p:cNvPr id="21507" name="Symbol zastępczy zawartości 2"/>
          <p:cNvSpPr>
            <a:spLocks noGrp="1"/>
          </p:cNvSpPr>
          <p:nvPr>
            <p:ph idx="1"/>
          </p:nvPr>
        </p:nvSpPr>
        <p:spPr>
          <a:xfrm>
            <a:off x="33680" y="3068960"/>
            <a:ext cx="9144000" cy="4442817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pl-PL" sz="2400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pl-PL" sz="2400" dirty="0">
                <a:solidFill>
                  <a:schemeClr val="tx1"/>
                </a:solidFill>
                <a:latin typeface="Arial" charset="0"/>
                <a:cs typeface="Arial" charset="0"/>
              </a:rPr>
              <a:t>Stowarzyszenie Absolwentów i Przyjaciół ZSO w Bystrzycy </a:t>
            </a:r>
          </a:p>
          <a:p>
            <a:pPr eaLnBrk="1" hangingPunct="1">
              <a:buFont typeface="Arial" charset="0"/>
              <a:buNone/>
            </a:pPr>
            <a:r>
              <a:rPr lang="pl-PL" sz="2400" dirty="0">
                <a:solidFill>
                  <a:schemeClr val="tx1"/>
                </a:solidFill>
                <a:latin typeface="Arial" charset="0"/>
                <a:cs typeface="Arial" charset="0"/>
              </a:rPr>
              <a:t>Kłodzkiej  pozyskuje środki z organizacji pozarządowych. Dzięki </a:t>
            </a:r>
          </a:p>
          <a:p>
            <a:pPr eaLnBrk="1" hangingPunct="1">
              <a:buFont typeface="Arial" charset="0"/>
              <a:buNone/>
            </a:pPr>
            <a:r>
              <a:rPr lang="pl-PL" sz="2400" dirty="0">
                <a:solidFill>
                  <a:schemeClr val="tx1"/>
                </a:solidFill>
                <a:latin typeface="Arial" charset="0"/>
                <a:cs typeface="Arial" charset="0"/>
              </a:rPr>
              <a:t>temu, uczniowie nie tylko mogą  poznać takie sławy jak reżyser </a:t>
            </a:r>
          </a:p>
          <a:p>
            <a:pPr eaLnBrk="1" hangingPunct="1">
              <a:buFont typeface="Arial" charset="0"/>
              <a:buNone/>
            </a:pPr>
            <a:r>
              <a:rPr lang="pl-PL" sz="2400" dirty="0">
                <a:solidFill>
                  <a:schemeClr val="tx1"/>
                </a:solidFill>
                <a:latin typeface="Arial" charset="0"/>
                <a:cs typeface="Arial" charset="0"/>
              </a:rPr>
              <a:t>filmowy Kazimierz Kutz czy Krzysztof Zanussi, ale również </a:t>
            </a:r>
          </a:p>
          <a:p>
            <a:pPr eaLnBrk="1" hangingPunct="1">
              <a:buFont typeface="Arial" charset="0"/>
              <a:buNone/>
            </a:pPr>
            <a:r>
              <a:rPr lang="pl-PL" sz="2400" dirty="0">
                <a:solidFill>
                  <a:schemeClr val="tx1"/>
                </a:solidFill>
                <a:latin typeface="Arial" charset="0"/>
                <a:cs typeface="Arial" charset="0"/>
              </a:rPr>
              <a:t>podróżować do Krakowa, Warszawy a nawet do Bukaresztu. </a:t>
            </a:r>
          </a:p>
        </p:txBody>
      </p:sp>
      <p:pic>
        <p:nvPicPr>
          <p:cNvPr id="21508" name="Obraz 4" descr="12096460_1079267998757938_6178331258062592274_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384" y="1134244"/>
            <a:ext cx="3573855" cy="2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Obraz 4" descr="14650165_1379944308690304_6934979824600342560_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9529" y="1125612"/>
            <a:ext cx="3475676" cy="254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pole tekstowe 5"/>
          <p:cNvSpPr txBox="1">
            <a:spLocks noChangeArrowheads="1"/>
          </p:cNvSpPr>
          <p:nvPr/>
        </p:nvSpPr>
        <p:spPr bwMode="auto">
          <a:xfrm>
            <a:off x="611560" y="3845444"/>
            <a:ext cx="37147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dirty="0"/>
              <a:t>Nasi uczniowie z Kazimierzem Kutzem</a:t>
            </a:r>
          </a:p>
        </p:txBody>
      </p:sp>
      <p:sp>
        <p:nvSpPr>
          <p:cNvPr id="21511" name="pole tekstowe 6"/>
          <p:cNvSpPr txBox="1">
            <a:spLocks noChangeArrowheads="1"/>
          </p:cNvSpPr>
          <p:nvPr/>
        </p:nvSpPr>
        <p:spPr bwMode="auto">
          <a:xfrm>
            <a:off x="5320055" y="3845444"/>
            <a:ext cx="38576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dirty="0"/>
              <a:t>Nasi uczniowie z Krzysztofem Zanussim </a:t>
            </a:r>
          </a:p>
        </p:txBody>
      </p:sp>
    </p:spTree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403648" y="332656"/>
            <a:ext cx="6702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Gościmy w szkole znanych ludzi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5184576" cy="345638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80" y="3356992"/>
            <a:ext cx="4572000" cy="304800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07504" y="5229200"/>
            <a:ext cx="64572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Renata </a:t>
            </a:r>
            <a:r>
              <a:rPr lang="pl-P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Mauer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-Różańska</a:t>
            </a:r>
            <a:b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Mistrzyni olimpijska z Atlanty </a:t>
            </a:r>
            <a:b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wielokrotna medalistka mistrzostw świata i Europy</a:t>
            </a:r>
          </a:p>
        </p:txBody>
      </p:sp>
    </p:spTree>
    <p:extLst>
      <p:ext uri="{BB962C8B-B14F-4D97-AF65-F5344CB8AC3E}">
        <p14:creationId xmlns:p14="http://schemas.microsoft.com/office/powerpoint/2010/main" val="3446363993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Symbol zastępczy zawartości 2"/>
          <p:cNvSpPr>
            <a:spLocks noGrp="1"/>
          </p:cNvSpPr>
          <p:nvPr>
            <p:ph idx="1"/>
          </p:nvPr>
        </p:nvSpPr>
        <p:spPr>
          <a:xfrm>
            <a:off x="-108520" y="-223722"/>
            <a:ext cx="9144000" cy="1184554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pl-PL" sz="2400" dirty="0"/>
              <a:t> </a:t>
            </a:r>
          </a:p>
          <a:p>
            <a:pPr algn="ctr" eaLnBrk="1" hangingPunct="1">
              <a:buFont typeface="Arial" charset="0"/>
              <a:buNone/>
            </a:pPr>
            <a:r>
              <a:rPr lang="pl-P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Pamiętamy o potrzebujących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955220"/>
            <a:ext cx="4642752" cy="407154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403" y="3185953"/>
            <a:ext cx="4807562" cy="320504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 txBox="1">
            <a:spLocks/>
          </p:cNvSpPr>
          <p:nvPr/>
        </p:nvSpPr>
        <p:spPr>
          <a:xfrm>
            <a:off x="-108520" y="-243408"/>
            <a:ext cx="9144000" cy="120424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pl-PL" sz="2400" dirty="0"/>
              <a:t> </a:t>
            </a:r>
          </a:p>
          <a:p>
            <a:pPr algn="ctr">
              <a:buFont typeface="Arial" charset="0"/>
              <a:buNone/>
            </a:pPr>
            <a:r>
              <a:rPr lang="pl-P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Pamiętamy o naszej historii i tradycjach szkoły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3716"/>
            <a:ext cx="3672408" cy="244827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3716"/>
            <a:ext cx="3672408" cy="244827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21088"/>
            <a:ext cx="3672408" cy="244827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21088"/>
            <a:ext cx="3695504" cy="2448271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83568" y="3874872"/>
            <a:ext cx="320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Spotykamy się z Sybirakami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932040" y="3842470"/>
            <a:ext cx="26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Współpracujemy z IPN</a:t>
            </a:r>
          </a:p>
        </p:txBody>
      </p:sp>
    </p:spTree>
    <p:extLst>
      <p:ext uri="{BB962C8B-B14F-4D97-AF65-F5344CB8AC3E}">
        <p14:creationId xmlns:p14="http://schemas.microsoft.com/office/powerpoint/2010/main" val="295528260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8" y="4520859"/>
            <a:ext cx="3445594" cy="214850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60241" y="476672"/>
            <a:ext cx="8604247" cy="36009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Przewidujemy powstanie następujących klas:</a:t>
            </a:r>
          </a:p>
          <a:p>
            <a:pPr marL="342900" indent="-342900">
              <a:buFontTx/>
              <a:buChar char="-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klasa o profilu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biologiczno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chemicznym  z rozszerzonym</a:t>
            </a:r>
            <a:endParaRPr lang="pl-PL" b="1" dirty="0"/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językiem angielskim,</a:t>
            </a:r>
          </a:p>
          <a:p>
            <a:pPr marL="342900" indent="-342900">
              <a:buFontTx/>
              <a:buChar char="-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klasa o profilu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matematyczno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fizycznym z rozszerzonym</a:t>
            </a:r>
            <a:endParaRPr lang="pl-PL" b="1" dirty="0"/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językiem angielskim,</a:t>
            </a:r>
          </a:p>
          <a:p>
            <a:pPr marL="285750" indent="-285750">
              <a:buFontTx/>
              <a:buChar char="-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klasa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humanistyczno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dziennikarska z rozszerzonym językiem angielskim,</a:t>
            </a:r>
            <a:endParaRPr lang="pl-PL" b="1" dirty="0"/>
          </a:p>
          <a:p>
            <a:pPr marL="285750" indent="-285750">
              <a:buFontTx/>
              <a:buChar char="-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NOWOŚĆ – profil pożarniczy</a:t>
            </a:r>
          </a:p>
          <a:p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nasza specjalność:</a:t>
            </a:r>
          </a:p>
          <a:p>
            <a:pPr marL="285750" indent="-285750">
              <a:buFontTx/>
              <a:buChar char="-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techniki dziennikarskie, fotografia reportażowa, język obcy w turystyce,</a:t>
            </a:r>
          </a:p>
          <a:p>
            <a:pPr marL="285750" indent="-285750">
              <a:buFontTx/>
              <a:buChar char="-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informatyka stosowana, elementy robotyki, fizyka w medycynie, trening sprawności fizycznej – po 2 godziny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342" y="4520859"/>
            <a:ext cx="3435146" cy="227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71071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wewnątrz, osoba, ściana, podłoże&#10;&#10;Opis wygenerowany przy bardzo wysokim poziomie pewności">
            <a:extLst>
              <a:ext uri="{FF2B5EF4-FFF2-40B4-BE49-F238E27FC236}">
                <a16:creationId xmlns:a16="http://schemas.microsoft.com/office/drawing/2014/main" id="{71A533E4-B26C-47E9-AD89-181726043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613" y="4646579"/>
            <a:ext cx="3043136" cy="2023353"/>
          </a:xfrm>
          <a:prstGeom prst="rect">
            <a:avLst/>
          </a:prstGeom>
        </p:spPr>
      </p:pic>
      <p:pic>
        <p:nvPicPr>
          <p:cNvPr id="3" name="Obraz 3" descr="Obraz zawierający podłoże, wewnątrz, stół, pomieszczenie&#10;&#10;Opis wygenerowany przy bardzo wysokim poziomie pewności">
            <a:extLst>
              <a:ext uri="{FF2B5EF4-FFF2-40B4-BE49-F238E27FC236}">
                <a16:creationId xmlns:a16="http://schemas.microsoft.com/office/drawing/2014/main" id="{A29B3C0D-3D4A-4F1C-98AA-45A9753FA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509409"/>
            <a:ext cx="3083668" cy="2055778"/>
          </a:xfrm>
          <a:prstGeom prst="rect">
            <a:avLst/>
          </a:prstGeom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JESTEŚMY ORGANIZATORAMI: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577" y="4521024"/>
            <a:ext cx="3126144" cy="2146525"/>
          </a:xfrm>
          <a:prstGeom prst="rect">
            <a:avLst/>
          </a:prstGeom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773293"/>
            <a:ext cx="9144000" cy="4590256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pl-PL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Dolnośląskiego Festiwalu Nauki</a:t>
            </a:r>
            <a:br>
              <a:rPr lang="pl-PL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2500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Wojewódzkiego Festiwalu Piosenki  </a:t>
            </a:r>
            <a:br>
              <a:rPr lang="pl-PL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Międzynarodowej</a:t>
            </a:r>
            <a:br>
              <a:rPr lang="pl-PL" sz="25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2500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Wojewódzkiego etapu Olimpiady Geograficznej </a:t>
            </a:r>
            <a:br>
              <a:rPr lang="pl-PL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(w latach 2009, 2014, 2019)</a:t>
            </a:r>
            <a:br>
              <a:rPr lang="pl-PL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konkursów powiatowych i międzygminnych</a:t>
            </a:r>
            <a:br>
              <a:rPr lang="pl-PL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2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Dolnośląskiego konkursu historycznego</a:t>
            </a:r>
            <a:br>
              <a:rPr lang="pl-PL" sz="25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24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pl-PL" sz="24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pl-PL" sz="2400" b="1" i="1" dirty="0">
                <a:solidFill>
                  <a:schemeClr val="bg1"/>
                </a:solidFill>
              </a:rPr>
            </a:br>
            <a:endParaRPr lang="pl-PL" sz="2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Dolnośląski Festiwal Nauki</a:t>
            </a:r>
          </a:p>
        </p:txBody>
      </p:sp>
      <p:pic>
        <p:nvPicPr>
          <p:cNvPr id="3" name="Obraz 2" descr="12088513_1082299081788163_57996306696386330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4357694"/>
            <a:ext cx="4572000" cy="2500306"/>
          </a:xfrm>
          <a:prstGeom prst="rect">
            <a:avLst/>
          </a:prstGeom>
        </p:spPr>
      </p:pic>
      <p:pic>
        <p:nvPicPr>
          <p:cNvPr id="7" name="Obraz 6" descr="DSC_03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142984"/>
            <a:ext cx="4500594" cy="300039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76872"/>
            <a:ext cx="4219830" cy="337146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DSC_05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571876"/>
            <a:ext cx="4000528" cy="3071834"/>
          </a:xfrm>
          <a:prstGeom prst="rect">
            <a:avLst/>
          </a:prstGeom>
        </p:spPr>
      </p:pic>
      <p:pic>
        <p:nvPicPr>
          <p:cNvPr id="7" name="Obraz 6" descr="DSC_03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571876"/>
            <a:ext cx="4286248" cy="3095604"/>
          </a:xfrm>
          <a:prstGeom prst="rect">
            <a:avLst/>
          </a:prstGeom>
        </p:spPr>
      </p:pic>
      <p:pic>
        <p:nvPicPr>
          <p:cNvPr id="8" name="Obraz 7" descr="DSC_06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85728"/>
            <a:ext cx="4357686" cy="3143272"/>
          </a:xfrm>
          <a:prstGeom prst="rect">
            <a:avLst/>
          </a:prstGeom>
        </p:spPr>
      </p:pic>
      <p:pic>
        <p:nvPicPr>
          <p:cNvPr id="2" name="Obraz 2" descr="Obraz zawierający osoba, kobieta, wewnątrz, siedzi&#10;&#10;Opis wygenerowany przy wysokim poziomie pewności">
            <a:extLst>
              <a:ext uri="{FF2B5EF4-FFF2-40B4-BE49-F238E27FC236}">
                <a16:creationId xmlns:a16="http://schemas.microsoft.com/office/drawing/2014/main" id="{43795E89-6A88-416B-8976-1C949F344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21" y="428929"/>
            <a:ext cx="4302629" cy="288417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4320480" cy="288032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78" y="260648"/>
            <a:ext cx="4347355" cy="289823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95" y="3501008"/>
            <a:ext cx="4427984" cy="295198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9" y="3501008"/>
            <a:ext cx="4463988" cy="297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93891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7560840" cy="1524000"/>
          </a:xfrm>
        </p:spPr>
        <p:txBody>
          <a:bodyPr>
            <a:normAutofit fontScale="90000"/>
          </a:bodyPr>
          <a:lstStyle/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Uczymy się samorządności 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szacunku dla drugiego człowieka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644516" cy="309634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80" y="3429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63137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40968"/>
            <a:ext cx="4788024" cy="359101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437849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br>
              <a:rPr lang="pl-PL" sz="3200" dirty="0">
                <a:latin typeface="Arial" pitchFamily="34" charset="0"/>
                <a:cs typeface="Arial" pitchFamily="34" charset="0"/>
              </a:rPr>
            </a:br>
            <a:br>
              <a:rPr lang="pl-PL" sz="3200" dirty="0">
                <a:latin typeface="Arial" pitchFamily="34" charset="0"/>
                <a:cs typeface="Arial" pitchFamily="34" charset="0"/>
              </a:rPr>
            </a:br>
            <a:br>
              <a:rPr lang="pl-PL" sz="3200" dirty="0">
                <a:latin typeface="Arial" pitchFamily="34" charset="0"/>
                <a:cs typeface="Arial" pitchFamily="34" charset="0"/>
              </a:rPr>
            </a:br>
            <a:br>
              <a:rPr lang="pl-PL" sz="3200" dirty="0">
                <a:latin typeface="Arial" pitchFamily="34" charset="0"/>
                <a:cs typeface="Arial" pitchFamily="34" charset="0"/>
              </a:rPr>
            </a:br>
            <a:r>
              <a:rPr lang="pl-PL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 zdrowym ciele, zdrowy duch.</a:t>
            </a:r>
            <a:br>
              <a:rPr lang="pl-PL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Nasi wuefiści świetnie przygotowują do egzaminów sprawnościowych </a:t>
            </a:r>
            <a:b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br>
              <a:rPr lang="pl-PL" sz="3200" dirty="0">
                <a:latin typeface="Arial" pitchFamily="34" charset="0"/>
                <a:cs typeface="Arial" pitchFamily="34" charset="0"/>
              </a:rPr>
            </a:br>
            <a:br>
              <a:rPr lang="pl-PL" sz="3200" dirty="0">
                <a:latin typeface="Arial" pitchFamily="34" charset="0"/>
                <a:cs typeface="Arial" pitchFamily="34" charset="0"/>
              </a:rPr>
            </a:br>
            <a:br>
              <a:rPr lang="pl-PL" sz="2400" dirty="0">
                <a:latin typeface="Arial" pitchFamily="34" charset="0"/>
                <a:cs typeface="Arial" pitchFamily="34" charset="0"/>
              </a:rPr>
            </a:br>
            <a:br>
              <a:rPr lang="pl-PL" sz="2400" dirty="0">
                <a:latin typeface="Arial" pitchFamily="34" charset="0"/>
                <a:cs typeface="Arial" pitchFamily="34" charset="0"/>
              </a:rPr>
            </a:br>
            <a:endParaRPr lang="pl-PL" sz="2400" dirty="0"/>
          </a:p>
        </p:txBody>
      </p:sp>
    </p:spTree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622619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Bez obaw! Dogadasz się za Granicą</a:t>
            </a:r>
            <a:br>
              <a:rPr lang="pl-PL" sz="3200" b="1" dirty="0">
                <a:latin typeface="Arial" pitchFamily="34" charset="0"/>
                <a:cs typeface="Arial" pitchFamily="34" charset="0"/>
              </a:rPr>
            </a:br>
            <a:br>
              <a:rPr lang="pl-PL" sz="3200" b="1" dirty="0">
                <a:latin typeface="Arial" pitchFamily="34" charset="0"/>
                <a:cs typeface="Arial" pitchFamily="34" charset="0"/>
              </a:rPr>
            </a:b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-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We wszystkich klasach nauczanie</a:t>
            </a:r>
            <a:br>
              <a:rPr lang="pl-PL" sz="2400" b="1" dirty="0">
                <a:latin typeface="Arial" pitchFamily="34" charset="0"/>
                <a:cs typeface="Arial" pitchFamily="34" charset="0"/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kontynuowanego z gimnazjum i szkoły podstawowej języka obcego, odbywać się będzie metodą lektoratu,</a:t>
            </a:r>
            <a:br>
              <a:rPr lang="pl-PL" sz="2400" b="1" dirty="0">
                <a:latin typeface="Arial" pitchFamily="34" charset="0"/>
                <a:cs typeface="Arial" pitchFamily="34" charset="0"/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- Lektoraty z native speaker,</a:t>
            </a:r>
            <a:br>
              <a:rPr lang="pl-PL" sz="2400" b="1" dirty="0">
                <a:latin typeface="Arial" pitchFamily="34" charset="0"/>
                <a:cs typeface="Arial" pitchFamily="34" charset="0"/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- wyjazdy w ramach Erasmus+, </a:t>
            </a:r>
            <a:br>
              <a:rPr lang="pl-PL" sz="2400" b="1" dirty="0">
                <a:latin typeface="Arial" pitchFamily="34" charset="0"/>
                <a:cs typeface="Arial" pitchFamily="34" charset="0"/>
              </a:rPr>
            </a:br>
            <a:r>
              <a:rPr lang="pl-P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-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grupy zróżnicowane wg stopnia zaawansowania,</a:t>
            </a:r>
            <a:br>
              <a:rPr lang="pl-PL" sz="2400" b="1" dirty="0">
                <a:latin typeface="Arial" pitchFamily="34" charset="0"/>
                <a:cs typeface="Arial" pitchFamily="34" charset="0"/>
              </a:rPr>
            </a:br>
            <a:r>
              <a:rPr lang="pl-PL" sz="2400" b="1" dirty="0">
                <a:latin typeface="Arial"/>
                <a:cs typeface="Arial"/>
              </a:rPr>
              <a:t>- DRUGI Język obcy do wyboru: </a:t>
            </a:r>
            <a:r>
              <a:rPr lang="pl-PL" sz="2400" b="1" dirty="0" err="1">
                <a:latin typeface="Arial"/>
                <a:cs typeface="Arial"/>
              </a:rPr>
              <a:t>J.niemiecki</a:t>
            </a:r>
            <a:r>
              <a:rPr lang="pl-PL" sz="2400" b="1" dirty="0">
                <a:latin typeface="Arial"/>
                <a:cs typeface="Arial"/>
              </a:rPr>
              <a:t>, </a:t>
            </a:r>
            <a:r>
              <a:rPr lang="pl-PL" sz="2400" b="1" dirty="0" err="1">
                <a:latin typeface="Arial"/>
                <a:cs typeface="Arial"/>
              </a:rPr>
              <a:t>j.francuski</a:t>
            </a:r>
            <a:r>
              <a:rPr lang="pl-PL" sz="2400" b="1" dirty="0">
                <a:latin typeface="Arial"/>
                <a:cs typeface="Arial"/>
              </a:rPr>
              <a:t> lub </a:t>
            </a:r>
            <a:r>
              <a:rPr lang="pl-PL" sz="2400" b="1" dirty="0" err="1">
                <a:latin typeface="Arial"/>
                <a:cs typeface="Arial"/>
              </a:rPr>
              <a:t>j.rosyjski</a:t>
            </a:r>
            <a:br>
              <a:rPr lang="en-US" dirty="0"/>
            </a:br>
            <a:br>
              <a:rPr lang="pl-PL" sz="2400" dirty="0">
                <a:latin typeface="Arial" pitchFamily="34" charset="0"/>
                <a:cs typeface="Arial" pitchFamily="34" charset="0"/>
              </a:rPr>
            </a:br>
            <a:br>
              <a:rPr lang="pl-PL" sz="2400" dirty="0">
                <a:latin typeface="Arial"/>
                <a:cs typeface="Arial"/>
              </a:rPr>
            </a:br>
            <a:endParaRPr lang="pl-PL" sz="2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373216"/>
            <a:ext cx="7206097" cy="123149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971600" y="-184756"/>
            <a:ext cx="6554867" cy="1524000"/>
          </a:xfrm>
        </p:spPr>
        <p:txBody>
          <a:bodyPr/>
          <a:lstStyle/>
          <a:p>
            <a:pPr algn="ctr"/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ZASADY REKRUTACJI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07504" y="836712"/>
            <a:ext cx="9144000" cy="4768865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 roku szkolnym 2020/2021 nabór do klas </a:t>
            </a:r>
          </a:p>
          <a:p>
            <a:pPr algn="just">
              <a:buNone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pierwszych liceum ogólnokształcącego poprowadzi</a:t>
            </a:r>
          </a:p>
          <a:p>
            <a:pPr algn="just">
              <a:buNone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Szkolna Komisja Rekrutacyjna, która uwzględni  </a:t>
            </a:r>
          </a:p>
          <a:p>
            <a:pPr algn="just">
              <a:buNone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następujące kryteria:</a:t>
            </a:r>
          </a:p>
          <a:p>
            <a:pPr>
              <a:buNone/>
            </a:pPr>
            <a:endPara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wyniki egzaminu ósmoklasisty (50%)</a:t>
            </a:r>
          </a:p>
          <a:p>
            <a:pPr>
              <a:buFont typeface="Wingdings" pitchFamily="2" charset="2"/>
              <a:buChar char="v"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oceny z wybranych przedmiotów ze świadectwa ukończenia </a:t>
            </a:r>
            <a:b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szkoły podstawowej (36%),</a:t>
            </a:r>
          </a:p>
          <a:p>
            <a:pPr>
              <a:buFont typeface="Wingdings" pitchFamily="2" charset="2"/>
              <a:buChar char="v"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inne szczególne osiągnięcia ucznia (14%).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395546"/>
            <a:ext cx="7206097" cy="123149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808510"/>
              </p:ext>
            </p:extLst>
          </p:nvPr>
        </p:nvGraphicFramePr>
        <p:xfrm>
          <a:off x="533400" y="116632"/>
          <a:ext cx="7744374" cy="6558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5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2699">
                <a:tc>
                  <a:txBody>
                    <a:bodyPr/>
                    <a:lstStyle/>
                    <a:p>
                      <a:r>
                        <a:rPr lang="pl-PL" dirty="0"/>
                        <a:t>RODZAJ OSIĄGNIĘĆ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MAKSYMALNA LICZBA PUNKTÓW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724">
                <a:tc>
                  <a:txBody>
                    <a:bodyPr/>
                    <a:lstStyle/>
                    <a:p>
                      <a:r>
                        <a:rPr lang="pl-PL" dirty="0"/>
                        <a:t>WYNIKI EGZAMINU ÓSMOKLASISTY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1413">
                <a:tc>
                  <a:txBody>
                    <a:bodyPr/>
                    <a:lstStyle/>
                    <a:p>
                      <a:r>
                        <a:rPr lang="pl-PL" sz="1600" dirty="0"/>
                        <a:t>OCENY ZE SWIADECTWA UKOŃCZENIA SZKOŁY</a:t>
                      </a:r>
                      <a:endParaRPr lang="pl-PL" dirty="0"/>
                    </a:p>
                    <a:p>
                      <a:pPr lvl="0">
                        <a:buNone/>
                      </a:pPr>
                      <a:r>
                        <a:rPr lang="pl-PL" sz="1600" dirty="0"/>
                        <a:t>Z CZTERECH PRZEDMIOTÓW: </a:t>
                      </a:r>
                      <a:r>
                        <a:rPr lang="pl-PL" sz="1600" b="1" dirty="0"/>
                        <a:t>JĘZYK POLSKI, JĘZYK OBCY, MATEMATYKA, INFORMATYKA</a:t>
                      </a:r>
                    </a:p>
                    <a:p>
                      <a:r>
                        <a:rPr lang="pl-PL" sz="1600" dirty="0"/>
                        <a:t>celujący - 18 punktów</a:t>
                      </a:r>
                    </a:p>
                    <a:p>
                      <a:r>
                        <a:rPr lang="pl-PL" sz="1600" dirty="0"/>
                        <a:t>bardzo dobry - 17 punktów</a:t>
                      </a:r>
                    </a:p>
                    <a:p>
                      <a:r>
                        <a:rPr lang="pl-PL" sz="1600" dirty="0"/>
                        <a:t>dobry -14 punktów</a:t>
                      </a:r>
                    </a:p>
                    <a:p>
                      <a:r>
                        <a:rPr lang="pl-PL" sz="1600" dirty="0"/>
                        <a:t>dostateczny - 8 punktów</a:t>
                      </a:r>
                    </a:p>
                    <a:p>
                      <a:r>
                        <a:rPr lang="pl-PL" sz="1600" dirty="0"/>
                        <a:t>dopuszczający - 2 punkty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8080">
                <a:tc>
                  <a:txBody>
                    <a:bodyPr/>
                    <a:lstStyle/>
                    <a:p>
                      <a:r>
                        <a:rPr lang="pl-PL" sz="1600" dirty="0"/>
                        <a:t>INNE OSIĄGNIĘCIA UCZNIA WYMIENIONE NA ŚWIADECTWIE UKOŃCZENIA SZKOŁY, w tym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pl-PL" sz="1600" dirty="0"/>
                        <a:t>5 pkt -  za świadectwo ukończenia szkoły </a:t>
                      </a:r>
                    </a:p>
                    <a:p>
                      <a:pPr lvl="0" indent="0">
                        <a:buNone/>
                      </a:pPr>
                      <a:r>
                        <a:rPr lang="pl-PL" sz="1600" dirty="0"/>
                        <a:t> z wyróżnieniem</a:t>
                      </a:r>
                      <a:endParaRPr lang="pl-PL" dirty="0"/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pl-PL" sz="1600" dirty="0"/>
                        <a:t>max 13 pkt -</a:t>
                      </a:r>
                      <a:r>
                        <a:rPr lang="pl-PL" sz="1600" baseline="0" dirty="0"/>
                        <a:t> za szczególne osiągnięcia w zawodach wiedzy, artystycznych i sportowych( na szczeblach: wojewódzkim,  </a:t>
                      </a:r>
                      <a:r>
                        <a:rPr lang="pl-PL" sz="1600" baseline="0" dirty="0" err="1"/>
                        <a:t>ponadwojewódzkim</a:t>
                      </a:r>
                      <a:r>
                        <a:rPr lang="pl-PL" sz="1600" baseline="0" dirty="0"/>
                        <a:t> , </a:t>
                      </a:r>
                      <a:r>
                        <a:rPr lang="pl-PL" sz="1600" baseline="0"/>
                        <a:t>ogólnopolskim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pl-PL" sz="1600" baseline="0" dirty="0"/>
                        <a:t>  i międzynarodowym)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pl-PL" sz="1600" baseline="0" dirty="0"/>
                        <a:t>2 pkt - za udokumentowane osiągnięcia w zakresie aktywności społecznej, w szczególności w formie wolontariatu.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724">
                <a:tc>
                  <a:txBody>
                    <a:bodyPr/>
                    <a:lstStyle/>
                    <a:p>
                      <a:r>
                        <a:rPr lang="pl-PL" dirty="0"/>
                        <a:t>RAZEM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143000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TERMINARZ REKRUTACJI DO LICEUM OGÓLNOKSZTAŁCĄCEGO </a:t>
            </a:r>
            <a:b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BYSTRZYCY Kłodzkiej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8A8A1B4-961A-4C16-B38D-D67FDC60D4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442049"/>
              </p:ext>
            </p:extLst>
          </p:nvPr>
        </p:nvGraphicFramePr>
        <p:xfrm>
          <a:off x="416172" y="1576016"/>
          <a:ext cx="8580857" cy="4021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3800">
                  <a:extLst>
                    <a:ext uri="{9D8B030D-6E8A-4147-A177-3AD203B41FA5}">
                      <a16:colId xmlns:a16="http://schemas.microsoft.com/office/drawing/2014/main" val="3615959248"/>
                    </a:ext>
                  </a:extLst>
                </a:gridCol>
                <a:gridCol w="3577057">
                  <a:extLst>
                    <a:ext uri="{9D8B030D-6E8A-4147-A177-3AD203B41FA5}">
                      <a16:colId xmlns:a16="http://schemas.microsoft.com/office/drawing/2014/main" val="359223447"/>
                    </a:ext>
                  </a:extLst>
                </a:gridCol>
              </a:tblGrid>
              <a:tr h="318897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kern="1200" spc="-1" dirty="0">
                          <a:effectLst/>
                        </a:rPr>
                        <a:t>Termin składania podań</a:t>
                      </a:r>
                      <a:endParaRPr lang="pl-PL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spc="-1" dirty="0"/>
                        <a:t> 17 </a:t>
                      </a:r>
                      <a:r>
                        <a:rPr lang="pl-PL" sz="1800" kern="1200" spc="-1" dirty="0">
                          <a:effectLst/>
                        </a:rPr>
                        <a:t>maja -</a:t>
                      </a:r>
                      <a:r>
                        <a:rPr lang="pl-PL" sz="1800" kern="1200" spc="-1" dirty="0"/>
                        <a:t> </a:t>
                      </a:r>
                      <a:r>
                        <a:rPr lang="pl-PL" sz="1800" kern="1200" spc="-1" dirty="0">
                          <a:effectLst/>
                        </a:rPr>
                        <a:t> 21 czerwca 2021r.</a:t>
                      </a:r>
                      <a:endParaRPr lang="pl-PL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986580"/>
                  </a:ext>
                </a:extLst>
              </a:tr>
              <a:tr h="1299210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kern="1200" spc="-1" dirty="0">
                          <a:effectLst/>
                        </a:rPr>
                        <a:t>Uzupełnienie wniosku o przyjęcie do szkoły  ponadpodstawowej</a:t>
                      </a:r>
                      <a:r>
                        <a:rPr lang="pl-PL" sz="1600" kern="1200" spc="-1" baseline="0" dirty="0">
                          <a:effectLst/>
                        </a:rPr>
                        <a:t> </a:t>
                      </a:r>
                      <a:r>
                        <a:rPr lang="pl-PL" sz="1600" kern="1200" spc="-1" dirty="0">
                          <a:effectLst/>
                        </a:rPr>
                        <a:t>o świadectwo ukończenia szkoły oraz zaświadczenie o wynikach egzaminu ósmoklasisty - oba dokumenty mogą być złożone w postaci kopii poświadczonej za zgodność z oryginałem przez dyrektora szkoły podstawowej</a:t>
                      </a:r>
                      <a:endParaRPr lang="pl-PL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spc="-1" dirty="0"/>
                        <a:t> 25 czerwca - 14 lip</a:t>
                      </a:r>
                      <a:r>
                        <a:rPr lang="pl-PL" sz="1800" kern="1200" spc="-1" dirty="0">
                          <a:effectLst/>
                        </a:rPr>
                        <a:t>ca</a:t>
                      </a:r>
                      <a:r>
                        <a:rPr lang="pl-PL" sz="1800" kern="1200" spc="-1" dirty="0"/>
                        <a:t> </a:t>
                      </a:r>
                      <a:endParaRPr lang="pl-PL"/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kern="1200" spc="-1" dirty="0"/>
                        <a:t>                 </a:t>
                      </a:r>
                      <a:r>
                        <a:rPr lang="pl-PL" sz="1800" kern="1200" spc="-1" dirty="0">
                          <a:effectLst/>
                        </a:rPr>
                        <a:t>2021 r.</a:t>
                      </a:r>
                      <a:endParaRPr lang="pl-PL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9055590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spc="-1" dirty="0">
                          <a:effectLst/>
                        </a:rPr>
                        <a:t>Ogłoszenie list kandydatów zakwalifikowanych do szkoły</a:t>
                      </a:r>
                      <a:endParaRPr lang="pl-PL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spc="-1" dirty="0">
                          <a:effectLst/>
                        </a:rPr>
                        <a:t>22 lipca 2021 r.</a:t>
                      </a:r>
                      <a:r>
                        <a:rPr lang="pl-PL" sz="1800" kern="1200" spc="-1" dirty="0"/>
                        <a:t>                     </a:t>
                      </a:r>
                      <a:endParaRPr lang="pl-PL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50351622"/>
                  </a:ext>
                </a:extLst>
              </a:tr>
              <a:tr h="1227582">
                <a:tc>
                  <a:txBody>
                    <a:bodyPr/>
                    <a:lstStyle/>
                    <a:p>
                      <a:pPr marL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spc="-1" dirty="0">
                          <a:effectLst/>
                        </a:rPr>
                        <a:t>Potwierdzenie woli podjęcia nauki, co jest równoznaczne z dostarczeniem oryginałów dokumentów (o ile nie zostały one złożone </a:t>
                      </a:r>
                      <a:endParaRPr lang="pl-PL" dirty="0"/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kern="1200" spc="-1" dirty="0">
                          <a:effectLst/>
                        </a:rPr>
                        <a:t>w uzupełnieniu wniosku o przyjęcie do szkoły</a:t>
                      </a:r>
                      <a:r>
                        <a:rPr lang="pl-PL" sz="1800" kern="1200" spc="-1" dirty="0"/>
                        <a:t> </a:t>
                      </a:r>
                      <a:r>
                        <a:rPr lang="pl-PL" sz="1800" kern="1200" spc="-1" dirty="0">
                          <a:effectLst/>
                        </a:rPr>
                        <a:t> ponadpodstawowej)</a:t>
                      </a:r>
                      <a:endParaRPr lang="pl-PL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spc="-1" dirty="0">
                          <a:effectLst/>
                        </a:rPr>
                        <a:t>23 lipca – 30 lipca </a:t>
                      </a:r>
                    </a:p>
                    <a:p>
                      <a:pPr marL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spc="-1" dirty="0">
                          <a:effectLst/>
                        </a:rPr>
                        <a:t>                2021</a:t>
                      </a:r>
                      <a:r>
                        <a:rPr lang="pl-PL" sz="1800" kern="1200" spc="-1" dirty="0"/>
                        <a:t> r.</a:t>
                      </a:r>
                      <a:r>
                        <a:rPr lang="pl-PL" sz="1800" kern="1200" spc="-1" dirty="0">
                          <a:effectLst/>
                        </a:rPr>
                        <a:t> </a:t>
                      </a:r>
                      <a:r>
                        <a:rPr lang="pl-PL" sz="1800" kern="1200" spc="-1" dirty="0"/>
                        <a:t>                     </a:t>
                      </a:r>
                      <a:endParaRPr lang="pl-PL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35141251"/>
                  </a:ext>
                </a:extLst>
              </a:tr>
              <a:tr h="318897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spc="-1" dirty="0">
                          <a:effectLst/>
                        </a:rPr>
                        <a:t>Ogłoszenie list przyjętych do szkoły</a:t>
                      </a:r>
                      <a:endParaRPr lang="pl-PL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spc="-1" dirty="0"/>
                        <a:t> </a:t>
                      </a:r>
                      <a:r>
                        <a:rPr lang="pl-PL" sz="1800" kern="1200" spc="-1" dirty="0">
                          <a:effectLst/>
                        </a:rPr>
                        <a:t>2 sierpnia 2021 r</a:t>
                      </a:r>
                      <a:r>
                        <a:rPr lang="pl-PL" sz="1800" kern="1200" spc="-1" dirty="0"/>
                        <a:t>.</a:t>
                      </a:r>
                      <a:r>
                        <a:rPr lang="pl-PL" sz="1800" kern="1200" spc="-1" dirty="0">
                          <a:effectLst/>
                        </a:rPr>
                        <a:t> godz. 10.00</a:t>
                      </a:r>
                      <a:endParaRPr lang="pl-PL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89694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29201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2" y="141410"/>
            <a:ext cx="4499992" cy="2491871"/>
          </a:xfrm>
          <a:prstGeom prst="rect">
            <a:avLst/>
          </a:prstGeom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3605724" y="260648"/>
            <a:ext cx="5500694" cy="311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l-PL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Prawnik?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l-PL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Dziennikarz?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l-PL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Psycholog?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l-PL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Filolog?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l-PL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Tłumacz ?</a:t>
            </a:r>
          </a:p>
          <a:p>
            <a:pPr>
              <a:spcBef>
                <a:spcPct val="50000"/>
              </a:spcBef>
            </a:pPr>
            <a:endParaRPr lang="pl-PL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755576" y="2925756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pl-PL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Profil </a:t>
            </a:r>
            <a:r>
              <a:rPr lang="pl-PL" sz="2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humanistyczno</a:t>
            </a:r>
            <a:r>
              <a:rPr lang="pl-PL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- dziennikarski         z rozszerzonym językiem angielskim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38" y="4221088"/>
            <a:ext cx="2900486" cy="225391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72" y="4221087"/>
            <a:ext cx="3005226" cy="225391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6226196"/>
          </a:xfrm>
        </p:spPr>
        <p:txBody>
          <a:bodyPr>
            <a:normAutofit fontScale="90000"/>
          </a:bodyPr>
          <a:lstStyle/>
          <a:p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Nasi uczniowie biorą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udziaŁ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</a:b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w licznych konkursach i </a:t>
            </a: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olimpiadach odnosząc sukcesy.</a:t>
            </a:r>
            <a:br>
              <a:rPr lang="pl-PL" sz="3200" b="1" dirty="0">
                <a:latin typeface="Arial" pitchFamily="34" charset="0"/>
                <a:cs typeface="Arial" pitchFamily="34" charset="0"/>
              </a:rPr>
            </a:br>
            <a:br>
              <a:rPr lang="pl-PL" sz="24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Laureatka etapu ogólnopolskiego Olimpiady Teologii Katolickiej</a:t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Finalista etapu ogólnopolskiego Olimpiady Matematycznej</a:t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Finaliści etapu ogólnopolskiego Olimpiady Języka Angielskiego</a:t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Finalista etapu ogólnopolskiego XXXIII Olimpiady Biologicznej</a:t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I miejsce w Ogólnopolskim Konkursie Informatycznym</a:t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Mistrz świata juniorów w </a:t>
            </a:r>
            <a:r>
              <a:rPr lang="pl-PL" sz="1800" dirty="0" err="1">
                <a:latin typeface="Arial"/>
                <a:cs typeface="Arial"/>
              </a:rPr>
              <a:t>teakwon</a:t>
            </a:r>
            <a:r>
              <a:rPr lang="pl-PL" sz="1800" dirty="0">
                <a:latin typeface="Arial"/>
                <a:cs typeface="Arial"/>
              </a:rPr>
              <a:t>-do</a:t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Mistrz Europy w </a:t>
            </a:r>
            <a:r>
              <a:rPr lang="pl-PL" sz="1800" dirty="0" err="1">
                <a:latin typeface="Arial"/>
                <a:cs typeface="Arial"/>
              </a:rPr>
              <a:t>Haidong</a:t>
            </a:r>
            <a:r>
              <a:rPr lang="pl-PL" sz="1800" dirty="0">
                <a:latin typeface="Arial"/>
                <a:cs typeface="Arial"/>
              </a:rPr>
              <a:t> </a:t>
            </a:r>
            <a:r>
              <a:rPr lang="pl-PL" sz="1800" dirty="0" err="1">
                <a:latin typeface="Arial"/>
                <a:cs typeface="Arial"/>
              </a:rPr>
              <a:t>Gumdo</a:t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I miejsce w Ogólnopolskim Konkursie Fizycznym „Poszukiwacze Talentów”</a:t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I miejsce w XIII Dolnośląskim Turnieju Słowa Literatury Patriotycznej i Religijnej</a:t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I miejsce w Dolnośląskim Konkursie dla Młodszych Dziennikarzy</a:t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I miejsce w konkursie fizycznym „Elektron” (organizator </a:t>
            </a:r>
            <a:r>
              <a:rPr lang="pl-PL" sz="1800" dirty="0" err="1">
                <a:latin typeface="Arial"/>
                <a:cs typeface="Arial"/>
              </a:rPr>
              <a:t>PWr</a:t>
            </a:r>
            <a:r>
              <a:rPr lang="pl-PL" sz="1800" dirty="0">
                <a:latin typeface="Arial"/>
                <a:cs typeface="Arial"/>
              </a:rPr>
              <a:t>)</a:t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latin typeface="Arial"/>
                <a:cs typeface="Arial"/>
              </a:rPr>
              <a:t>Laureaci Wojewódzkiego Konkursu Historycznego</a:t>
            </a:r>
            <a:br>
              <a:rPr lang="pl-PL" sz="1800" dirty="0"/>
            </a:br>
            <a:endParaRPr lang="pl-PL" sz="1800" dirty="0"/>
          </a:p>
        </p:txBody>
      </p:sp>
    </p:spTree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-12908"/>
            <a:ext cx="8258204" cy="5760640"/>
          </a:xfrm>
        </p:spPr>
        <p:txBody>
          <a:bodyPr>
            <a:normAutofit/>
          </a:bodyPr>
          <a:lstStyle/>
          <a:p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Nasza szkoła to: </a:t>
            </a:r>
            <a:b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</a:br>
            <a:br>
              <a:rPr lang="pl-PL" b="1" i="1" dirty="0">
                <a:latin typeface="Arial" pitchFamily="34" charset="0"/>
                <a:cs typeface="Arial" pitchFamily="34" charset="0"/>
              </a:rPr>
            </a:br>
            <a:r>
              <a:rPr lang="pl-PL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„SZKOŁA WSPIERAJĄCA UZDOLNIENIA”</a:t>
            </a:r>
            <a:br>
              <a:rPr lang="pl-PL" sz="3200" b="1" i="1" dirty="0">
                <a:latin typeface="Arial" pitchFamily="34" charset="0"/>
                <a:cs typeface="Arial" pitchFamily="34" charset="0"/>
              </a:rPr>
            </a:br>
            <a:br>
              <a:rPr lang="pl-PL" sz="3200" b="1" i="1" dirty="0">
                <a:latin typeface="Arial" pitchFamily="34" charset="0"/>
                <a:cs typeface="Arial" pitchFamily="34" charset="0"/>
              </a:rPr>
            </a:br>
            <a:r>
              <a:rPr lang="pl-PL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„WIARYGODNA SZKOŁA</a:t>
            </a:r>
            <a:r>
              <a:rPr lang="pl-PL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br>
              <a:rPr lang="pl-PL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„brązowa szkoła rankingu tygodnika perspektywy”</a:t>
            </a:r>
            <a:b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„Szkoła w chmurze” </a:t>
            </a:r>
            <a:r>
              <a:rPr lang="pl-PL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microsoft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385018"/>
            <a:ext cx="7206097" cy="123149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204864"/>
            <a:ext cx="2267744" cy="92389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5048" y="-3506"/>
            <a:ext cx="8258204" cy="5726130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Znają nas nie tylko młodzi ludzie i ich rodzice, ale też ich dziadkowie. </a:t>
            </a:r>
            <a:b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Mamy za sobą 75-letnią tradycję</a:t>
            </a:r>
            <a:b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doświadczenie w nauczaniu. </a:t>
            </a:r>
            <a:br>
              <a:rPr lang="pl-PL" sz="4000" dirty="0">
                <a:solidFill>
                  <a:schemeClr val="tx2">
                    <a:lumMod val="75000"/>
                  </a:schemeClr>
                </a:solidFill>
              </a:rPr>
            </a:br>
            <a:endParaRPr lang="pl-PL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09120"/>
            <a:ext cx="2939819" cy="220486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56" y="4311098"/>
            <a:ext cx="3203848" cy="240288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761445"/>
            <a:ext cx="1547813" cy="170021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5726130"/>
          </a:xfrm>
        </p:spPr>
        <p:txBody>
          <a:bodyPr>
            <a:normAutofit/>
          </a:bodyPr>
          <a:lstStyle/>
          <a:p>
            <a:pPr lvl="0"/>
            <a:r>
              <a:rPr lang="pl-PL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Zachęcamy do wyboru naszej szkoły ponieważ: </a:t>
            </a:r>
            <a:br>
              <a:rPr lang="pl-PL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br>
              <a:rPr lang="pl-PL" sz="3200" b="1" i="1" dirty="0">
                <a:latin typeface="Georgia" pitchFamily="18" charset="0"/>
              </a:rPr>
            </a:br>
            <a:r>
              <a:rPr lang="pl-PL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dobrze przygotowuje do dalszego kształcenia;</a:t>
            </a:r>
            <a:br>
              <a:rPr lang="pl-PL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br>
              <a:rPr lang="pl-PL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pl-PL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rozwija zainteresowania uczniów;</a:t>
            </a:r>
            <a:br>
              <a:rPr lang="pl-PL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br>
              <a:rPr lang="pl-PL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pl-PL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zapewnia bezpieczeństwo; </a:t>
            </a:r>
            <a:br>
              <a:rPr lang="pl-PL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br>
              <a:rPr lang="pl-PL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pl-PL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jest przyjazna. </a:t>
            </a:r>
            <a:br>
              <a:rPr lang="pl-PL" sz="27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27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53" y="5517232"/>
            <a:ext cx="7206097" cy="123149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6154713" cy="732657"/>
          </a:xfrm>
        </p:spPr>
        <p:txBody>
          <a:bodyPr>
            <a:normAutofit fontScale="90000"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Nasze atuty: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085" y="3501008"/>
            <a:ext cx="2355726" cy="3140968"/>
          </a:xfrm>
          <a:prstGeom prst="rect">
            <a:avLst/>
          </a:prstGeom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9512" y="1124744"/>
            <a:ext cx="7776864" cy="3816424"/>
          </a:xfrm>
        </p:spPr>
        <p:txBody>
          <a:bodyPr>
            <a:normAutofit lnSpcReduction="10000"/>
          </a:bodyPr>
          <a:lstStyle/>
          <a:p>
            <a:pPr marL="342900" indent="-342900">
              <a:buFontTx/>
              <a:buChar char="-"/>
            </a:pPr>
            <a:r>
              <a:rPr lang="pl-P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 zdawalność matury</a:t>
            </a: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marL="342900" indent="-342900">
              <a:buFontTx/>
              <a:buChar char="-"/>
            </a:pPr>
            <a:r>
              <a:rPr lang="pl-P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Najlepsze wyniki w powiecie,</a:t>
            </a:r>
          </a:p>
          <a:p>
            <a:pPr marL="342900" indent="-342900">
              <a:buFontTx/>
              <a:buChar char="-"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wspierająca uzdolnienia,</a:t>
            </a:r>
          </a:p>
          <a:p>
            <a:pPr marL="342900" indent="-342900">
              <a:buFontTx/>
              <a:buChar char="-"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Współpraca z Uniwersytetem Wrocławskim,</a:t>
            </a:r>
          </a:p>
          <a:p>
            <a:pPr marL="342900" indent="-342900">
              <a:buFontTx/>
              <a:buChar char="-"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Współpraca ze Szpitalem Klinicznym w Poznaniu,</a:t>
            </a:r>
          </a:p>
          <a:p>
            <a:pPr marL="342900" indent="-342900">
              <a:buFontTx/>
              <a:buChar char="-"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Nowoczesne metody nauczania, w tym lekcje on-line,</a:t>
            </a:r>
          </a:p>
          <a:p>
            <a:pPr marL="342900" indent="-342900">
              <a:buFontTx/>
              <a:buChar char="-"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Możliwość rozwijania zainteresowań – </a:t>
            </a:r>
            <a:b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dziennikarstwo, fotografia, informatyka, robotyka, sport, szachy, teatr.</a:t>
            </a:r>
          </a:p>
          <a:p>
            <a:pPr marL="342900" indent="-342900">
              <a:buFontTx/>
              <a:buChar char="-"/>
            </a:pPr>
            <a:endPara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Char char="-"/>
            </a:pPr>
            <a:endPara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Char char="-"/>
            </a:pPr>
            <a:endPara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850290"/>
            <a:ext cx="2555776" cy="191683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76168"/>
            <a:ext cx="914400" cy="9144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829" y="206192"/>
            <a:ext cx="1741094" cy="201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07356"/>
      </p:ext>
    </p:extLst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44" y="947113"/>
            <a:ext cx="4662264" cy="310817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93127" y="476672"/>
            <a:ext cx="8486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Nasza szkoła to miejsce, w którym można się zakochać</a:t>
            </a:r>
            <a:endParaRPr lang="pl-PL" sz="2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82" y="3672840"/>
            <a:ext cx="4247964" cy="283197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88356"/>
            <a:ext cx="4176464" cy="278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4434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304800"/>
            <a:ext cx="8839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br>
              <a:rPr lang="pl-PL" sz="3200" b="1" i="1" dirty="0">
                <a:solidFill>
                  <a:schemeClr val="tx2"/>
                </a:solidFill>
                <a:latin typeface="Georgia" pitchFamily="18" charset="0"/>
              </a:rPr>
            </a:br>
            <a:endParaRPr lang="pl-PL" sz="3200" b="1" i="1" dirty="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57158" y="1214422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974648" y="260648"/>
            <a:ext cx="693170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ZAPRASZAMY </a:t>
            </a:r>
            <a:b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I Liceum Ogólnokształcącego </a:t>
            </a:r>
            <a:b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Bystrzycy Kłodzkiej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D8D5A84-8E45-4379-90B8-54C9B71A0C92}"/>
              </a:ext>
            </a:extLst>
          </p:cNvPr>
          <p:cNvSpPr txBox="1"/>
          <p:nvPr/>
        </p:nvSpPr>
        <p:spPr>
          <a:xfrm>
            <a:off x="7295" y="5229200"/>
            <a:ext cx="8866413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b="1" dirty="0">
                <a:solidFill>
                  <a:srgbClr val="FFC000"/>
                </a:solidFill>
              </a:rPr>
              <a:t>Prawdopodobnie najlepszego liceum w powiecie!</a:t>
            </a:r>
          </a:p>
        </p:txBody>
      </p:sp>
    </p:spTree>
    <p:extLst>
      <p:ext uri="{BB962C8B-B14F-4D97-AF65-F5344CB8AC3E}">
        <p14:creationId xmlns:p14="http://schemas.microsoft.com/office/powerpoint/2010/main" val="42454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24309AB9-AAFF-4FFA-A905-D1053FF0518D}"/>
              </a:ext>
            </a:extLst>
          </p:cNvPr>
          <p:cNvSpPr txBox="1"/>
          <p:nvPr/>
        </p:nvSpPr>
        <p:spPr>
          <a:xfrm>
            <a:off x="755576" y="260648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 humanistyczno-dziennikarski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rozszerzonym językiem angielskim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2761176-401F-477B-BAAD-ABAC94C648F0}"/>
              </a:ext>
            </a:extLst>
          </p:cNvPr>
          <p:cNvSpPr/>
          <p:nvPr/>
        </p:nvSpPr>
        <p:spPr>
          <a:xfrm>
            <a:off x="467544" y="126963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Przedmioty wiodące: </a:t>
            </a:r>
            <a:br>
              <a:rPr lang="pl-PL" i="1" dirty="0">
                <a:solidFill>
                  <a:prstClr val="white"/>
                </a:solidFill>
                <a:latin typeface="Georgia" pitchFamily="18" charset="0"/>
              </a:rPr>
            </a:br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839DDEA-E148-45E3-AFCD-CA92221CD75A}"/>
              </a:ext>
            </a:extLst>
          </p:cNvPr>
          <p:cNvSpPr/>
          <p:nvPr/>
        </p:nvSpPr>
        <p:spPr>
          <a:xfrm>
            <a:off x="594753" y="2924944"/>
            <a:ext cx="1925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Do wyboru: 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5A23707D-2AE9-4F8C-ABDD-8066C4AA3D9B}"/>
              </a:ext>
            </a:extLst>
          </p:cNvPr>
          <p:cNvSpPr txBox="1">
            <a:spLocks/>
          </p:cNvSpPr>
          <p:nvPr/>
        </p:nvSpPr>
        <p:spPr>
          <a:xfrm>
            <a:off x="971600" y="3617846"/>
            <a:ext cx="2088232" cy="59699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Język angielski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918598F5-59A2-49AC-ADD8-AA39B13CD371}"/>
              </a:ext>
            </a:extLst>
          </p:cNvPr>
          <p:cNvSpPr txBox="1">
            <a:spLocks/>
          </p:cNvSpPr>
          <p:nvPr/>
        </p:nvSpPr>
        <p:spPr>
          <a:xfrm>
            <a:off x="3455876" y="3610048"/>
            <a:ext cx="2088232" cy="60430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Geografia </a:t>
            </a:r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0394DC0A-8CA1-4E6E-A189-7A78FFAF8BD3}"/>
              </a:ext>
            </a:extLst>
          </p:cNvPr>
          <p:cNvSpPr txBox="1">
            <a:spLocks/>
          </p:cNvSpPr>
          <p:nvPr/>
        </p:nvSpPr>
        <p:spPr>
          <a:xfrm>
            <a:off x="6012160" y="3617846"/>
            <a:ext cx="2088232" cy="59699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Informatyka</a:t>
            </a: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663A3D46-7600-4BFA-A537-40E8EF71E1FE}"/>
              </a:ext>
            </a:extLst>
          </p:cNvPr>
          <p:cNvSpPr txBox="1">
            <a:spLocks/>
          </p:cNvSpPr>
          <p:nvPr/>
        </p:nvSpPr>
        <p:spPr>
          <a:xfrm>
            <a:off x="1476164" y="1873681"/>
            <a:ext cx="2088232" cy="86409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br>
              <a:rPr lang="pl-PL" dirty="0"/>
            </a:br>
            <a:r>
              <a:rPr lang="pl-PL" sz="2600" dirty="0"/>
              <a:t>Język polski</a:t>
            </a:r>
            <a:br>
              <a:rPr lang="pl-PL" dirty="0"/>
            </a:br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6BCA396C-5857-4BFA-9724-66037D1E9ECE}"/>
              </a:ext>
            </a:extLst>
          </p:cNvPr>
          <p:cNvSpPr txBox="1">
            <a:spLocks/>
          </p:cNvSpPr>
          <p:nvPr/>
        </p:nvSpPr>
        <p:spPr>
          <a:xfrm>
            <a:off x="4283968" y="1878751"/>
            <a:ext cx="2088232" cy="86409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br>
              <a:rPr lang="pl-PL" dirty="0"/>
            </a:br>
            <a:r>
              <a:rPr lang="pl-PL" sz="2600" dirty="0"/>
              <a:t>Historia</a:t>
            </a:r>
            <a:br>
              <a:rPr lang="pl-PL" dirty="0"/>
            </a:br>
            <a:endParaRPr lang="pl-PL" dirty="0"/>
          </a:p>
        </p:txBody>
      </p:sp>
      <p:sp>
        <p:nvSpPr>
          <p:cNvPr id="19" name="Symbol zastępczy zawartości 2">
            <a:extLst>
              <a:ext uri="{FF2B5EF4-FFF2-40B4-BE49-F238E27FC236}">
                <a16:creationId xmlns:a16="http://schemas.microsoft.com/office/drawing/2014/main" id="{501144F0-29B0-423C-8A67-F56A3C144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8420" y="5526955"/>
            <a:ext cx="2088232" cy="864096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Techniki dziennikarskie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501144F0-29B0-423C-8A67-F56A3C144333}"/>
              </a:ext>
            </a:extLst>
          </p:cNvPr>
          <p:cNvSpPr txBox="1">
            <a:spLocks/>
          </p:cNvSpPr>
          <p:nvPr/>
        </p:nvSpPr>
        <p:spPr>
          <a:xfrm>
            <a:off x="4644008" y="5497279"/>
            <a:ext cx="2088232" cy="86409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pl-PL"/>
              <a:t>Język angielski w turystyce</a:t>
            </a:r>
            <a:endParaRPr lang="pl-PL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D238C83-5522-445D-9D3A-2C50F8B2DBC8}"/>
              </a:ext>
            </a:extLst>
          </p:cNvPr>
          <p:cNvSpPr txBox="1"/>
          <p:nvPr/>
        </p:nvSpPr>
        <p:spPr>
          <a:xfrm>
            <a:off x="755576" y="4797472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Uzupełniające: </a:t>
            </a:r>
          </a:p>
        </p:txBody>
      </p:sp>
    </p:spTree>
    <p:extLst>
      <p:ext uri="{BB962C8B-B14F-4D97-AF65-F5344CB8AC3E}">
        <p14:creationId xmlns:p14="http://schemas.microsoft.com/office/powerpoint/2010/main" val="83900576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Symbol zastępczy zawartości 3" descr="12003022_1063540250330713_7014858111834886966_n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07504" y="500063"/>
            <a:ext cx="4032448" cy="4390149"/>
          </a:xfrm>
        </p:spPr>
      </p:pic>
      <p:pic>
        <p:nvPicPr>
          <p:cNvPr id="8" name="Obraz 7" descr="13417536_1241880839163319_8891726766835447039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610" y="500042"/>
            <a:ext cx="4632878" cy="439017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229200"/>
            <a:ext cx="7821846" cy="144487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4838" y="4904014"/>
            <a:ext cx="6554867" cy="1524000"/>
          </a:xfrm>
        </p:spPr>
        <p:txBody>
          <a:bodyPr>
            <a:normAutofit fontScale="90000"/>
          </a:bodyPr>
          <a:lstStyle/>
          <a:p>
            <a:r>
              <a:rPr lang="pl-PL" dirty="0"/>
              <a:t>Współpraca z Radiem Wrocław i klubem fotograficznym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48680"/>
            <a:ext cx="2877537" cy="5231886"/>
          </a:xfrm>
        </p:spPr>
      </p:pic>
      <p:pic>
        <p:nvPicPr>
          <p:cNvPr id="3" name="Obraz 3" descr="Obraz zawierający wewnątrz, osoba, stół&#10;&#10;Opis wygenerowany przy bardzo wysokim poziomie pewności">
            <a:extLst>
              <a:ext uri="{FF2B5EF4-FFF2-40B4-BE49-F238E27FC236}">
                <a16:creationId xmlns:a16="http://schemas.microsoft.com/office/drawing/2014/main" id="{6FE90EAD-9137-46E6-BEFF-2DBF02B41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891" y="222478"/>
            <a:ext cx="3386137" cy="451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3247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2bca685-1372-4a7c-a2ba-7fcdfb301471">
      <UserInfo>
        <DisplayName>Małgorzata Mrzygłód</DisplayName>
        <AccountId>14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9DFF36982260A4AB85BCF9EF503B59F" ma:contentTypeVersion="10" ma:contentTypeDescription="Utwórz nowy dokument." ma:contentTypeScope="" ma:versionID="f3817cbff5a7d0fea5e7c7a14ed22050">
  <xsd:schema xmlns:xsd="http://www.w3.org/2001/XMLSchema" xmlns:xs="http://www.w3.org/2001/XMLSchema" xmlns:p="http://schemas.microsoft.com/office/2006/metadata/properties" xmlns:ns2="635b474d-6975-420b-b1cd-86426094ffe1" xmlns:ns3="c2bca685-1372-4a7c-a2ba-7fcdfb301471" targetNamespace="http://schemas.microsoft.com/office/2006/metadata/properties" ma:root="true" ma:fieldsID="063c202d66003e16bf3f334d76916fb9" ns2:_="" ns3:_="">
    <xsd:import namespace="635b474d-6975-420b-b1cd-86426094ffe1"/>
    <xsd:import namespace="c2bca685-1372-4a7c-a2ba-7fcdfb3014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5b474d-6975-420b-b1cd-86426094ff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bca685-1372-4a7c-a2ba-7fcdfb30147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192E51-5D34-4314-82B0-9683A582C1EF}">
  <ds:schemaRefs>
    <ds:schemaRef ds:uri="http://schemas.openxmlformats.org/package/2006/metadata/core-properties"/>
    <ds:schemaRef ds:uri="http://schemas.microsoft.com/office/infopath/2007/PartnerControls"/>
    <ds:schemaRef ds:uri="http://purl.org/dc/terms/"/>
    <ds:schemaRef ds:uri="635b474d-6975-420b-b1cd-86426094ffe1"/>
    <ds:schemaRef ds:uri="c2bca685-1372-4a7c-a2ba-7fcdfb301471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ECE197D-DD58-4F29-BD66-96A8D2D2DE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5b474d-6975-420b-b1cd-86426094ffe1"/>
    <ds:schemaRef ds:uri="c2bca685-1372-4a7c-a2ba-7fcdfb3014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4C12671-C4B4-4359-9081-73157AF029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2778</TotalTime>
  <Words>1997</Words>
  <Application>Microsoft Office PowerPoint</Application>
  <PresentationFormat>Pokaz na ekranie (4:3)</PresentationFormat>
  <Paragraphs>306</Paragraphs>
  <Slides>66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66</vt:i4>
      </vt:variant>
    </vt:vector>
  </HeadingPairs>
  <TitlesOfParts>
    <vt:vector size="67" baseType="lpstr">
      <vt:lpstr>Wycinek</vt:lpstr>
      <vt:lpstr>   I LICEUM OGÓLNOKSZTAŁCĄCE  im. Powstańców Śląskich W BYSTRZYCY KŁODZKIEJ  </vt:lpstr>
      <vt:lpstr>Prezentacja programu PowerPoint</vt:lpstr>
      <vt:lpstr>       Zapraszamy do nas!    Nasza szkoła jest: - Nowoczesna, - przyjazna, - bezpieczna, - rozwijająca uzdolnienia, - miejsce dla ludzi z pasją.    MAMY 100% zdawalność matury,          Najlepsze wyniki w powiecie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Współpraca z Radiem Wrocław i klubem fotograficznym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U nas nauczysz się jak pomagać: ratować ludzi i ich dobytek</vt:lpstr>
      <vt:lpstr>Profil pożarniczy  klasa mundurowa </vt:lpstr>
      <vt:lpstr>Profil strażacki to:</vt:lpstr>
      <vt:lpstr>Dodatkowo możesz wybrać w różnych profilach</vt:lpstr>
      <vt:lpstr>Prezentacja programu PowerPoint</vt:lpstr>
      <vt:lpstr>Przygotujemy Cię do dalszej  drogi życiowej. Jesteśmy w tym najlepsi!  </vt:lpstr>
      <vt:lpstr>Najlepsi?  Tak, to my…  Nie wierzysz w cyfry?  Oto dowody!   Zdawalność matury na 100%</vt:lpstr>
      <vt:lpstr>ROK    2018  100  %  NAJLEPSZY WYNIK W POWIECIE  100%  uczniów przystąpiło do matury. </vt:lpstr>
      <vt:lpstr>ROK    2019  100  %  NAJLEPSZY WYNIK W POWIECIE  100%  uczniów przystąpiło do matury. </vt:lpstr>
      <vt:lpstr>ROK    2020  100  %  NAJLEPSZY WYNIK W POWIECIE  100%  uczniów przystąpiło do matury. </vt:lpstr>
      <vt:lpstr>Skąd ten wynik?  Dzięki  BEZPŁATNYM  fakultetom  prowadzonym przez egzaminatorów maturalnych.  Nie boimy się porównania  z innymi szkołami. 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Wymieniamy się. Zobacz z kim i gdzie… </vt:lpstr>
      <vt:lpstr>Prezentacja programu PowerPoint</vt:lpstr>
      <vt:lpstr>Klub sportowy</vt:lpstr>
      <vt:lpstr>Prezentacja programu PowerPoint</vt:lpstr>
      <vt:lpstr>Czekamy na nowych redaktorów gazety  ,,No name”, a obecnie „nowinki ZSO” </vt:lpstr>
      <vt:lpstr>Możesz realizować swoje pasje w kole teatralnym</vt:lpstr>
      <vt:lpstr>Gry, relaks i woda mineralna.  To wszystko w naszej świetlicy. </vt:lpstr>
      <vt:lpstr>Na wycieczki mamy kasę z organizacji pozarządowych. </vt:lpstr>
      <vt:lpstr>Prezentacja programu PowerPoint</vt:lpstr>
      <vt:lpstr>Prezentacja programu PowerPoint</vt:lpstr>
      <vt:lpstr>Prezentacja programu PowerPoint</vt:lpstr>
      <vt:lpstr>- Dolnośląskiego Festiwalu Nauki  - Wojewódzkiego Festiwalu Piosenki      Międzynarodowej  - Wojewódzkiego etapu Olimpiady Geograficznej  (w latach 2009, 2014, 2019)  - konkursów powiatowych i międzygminnych  - Dolnośląskiego konkursu historycznego    </vt:lpstr>
      <vt:lpstr>Dolnośląski Festiwal Nauki</vt:lpstr>
      <vt:lpstr>Prezentacja programu PowerPoint</vt:lpstr>
      <vt:lpstr>Prezentacja programu PowerPoint</vt:lpstr>
      <vt:lpstr>Uczymy się samorządności  i szacunku dla drugiego człowieka</vt:lpstr>
      <vt:lpstr>    W zdrowym ciele, zdrowy duch. Nasi wuefiści świetnie przygotowują do egzaminów sprawnościowych      </vt:lpstr>
      <vt:lpstr>Bez obaw! Dogadasz się za Granicą  - We wszystkich klasach nauczanie kontynuowanego z gimnazjum i szkoły podstawowej języka obcego, odbywać się będzie metodą lektoratu, - Lektoraty z native speaker, - wyjazdy w ramach Erasmus+,  - grupy zróżnicowane wg stopnia zaawansowania, - DRUGI Język obcy do wyboru: J.niemiecki, j.francuski lub j.rosyjski   </vt:lpstr>
      <vt:lpstr>ZASADY REKRUTACJI</vt:lpstr>
      <vt:lpstr>         </vt:lpstr>
      <vt:lpstr>TERMINARZ REKRUTACJI DO LICEUM OGÓLNOKSZTAŁCĄCEGO  W BYSTRZYCY Kłodzkiej</vt:lpstr>
      <vt:lpstr>Nasi uczniowie biorą udziaŁ  w licznych konkursach i olimpiadach odnosząc sukcesy.  Laureatka etapu ogólnopolskiego Olimpiady Teologii Katolickiej Finalista etapu ogólnopolskiego Olimpiady Matematycznej Finaliści etapu ogólnopolskiego Olimpiady Języka Angielskiego Finalista etapu ogólnopolskiego XXXIII Olimpiady Biologicznej I miejsce w Ogólnopolskim Konkursie Informatycznym Mistrz świata juniorów w teakwon-do Mistrz Europy w Haidong Gumdo I miejsce w Ogólnopolskim Konkursie Fizycznym „Poszukiwacze Talentów” I miejsce w XIII Dolnośląskim Turnieju Słowa Literatury Patriotycznej i Religijnej I miejsce w Dolnośląskim Konkursie dla Młodszych Dziennikarzy I miejsce w konkursie fizycznym „Elektron” (organizator PWr) Laureaci Wojewódzkiego Konkursu Historycznego </vt:lpstr>
      <vt:lpstr>Nasza szkoła to:   „SZKOŁA WSPIERAJĄCA UZDOLNIENIA”  „WIARYGODNA SZKOŁA”  „brązowa szkoła rankingu tygodnika perspektywy”  „Szkoła w chmurze” microsoft</vt:lpstr>
      <vt:lpstr>Znają nas nie tylko młodzi ludzie i ich rodzice, ale też ich dziadkowie.  Mamy za sobą 75-letnią tradycję i doświadczenie w nauczaniu.  </vt:lpstr>
      <vt:lpstr>Zachęcamy do wyboru naszej szkoły ponieważ:   dobrze przygotowuje do dalszego kształcenia;  rozwija zainteresowania uczniów;  zapewnia bezpieczeństwo;   jest przyjazna.  </vt:lpstr>
      <vt:lpstr>Nasze atuty: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OFERTA EDUKACYJNA  I LICEUM OGÓLNOKSZTAŁCĄCEGO  im. Powstańców Śląskich W BYSTRZYCY KŁODZKIEJ NA ROK SZKOLNY 2016/2017</dc:title>
  <dc:creator>Paweł</dc:creator>
  <cp:lastModifiedBy>Paweł Popiel</cp:lastModifiedBy>
  <cp:revision>766</cp:revision>
  <dcterms:modified xsi:type="dcterms:W3CDTF">2021-03-22T21:22:58Z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0x01010089DFF36982260A4AB85BCF9EF503B59F</vt:lpwstr>
  </property>
</Properties>
</file>